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18" r:id="rId2"/>
    <p:sldId id="343" r:id="rId3"/>
    <p:sldId id="353" r:id="rId4"/>
    <p:sldId id="349" r:id="rId5"/>
    <p:sldId id="350" r:id="rId6"/>
    <p:sldId id="351" r:id="rId7"/>
    <p:sldId id="352" r:id="rId8"/>
    <p:sldId id="357" r:id="rId9"/>
    <p:sldId id="358" r:id="rId10"/>
    <p:sldId id="356" r:id="rId11"/>
    <p:sldId id="355" r:id="rId12"/>
    <p:sldId id="359" r:id="rId13"/>
    <p:sldId id="258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275"/>
    <a:srgbClr val="E2AC00"/>
    <a:srgbClr val="91D4E3"/>
    <a:srgbClr val="91BCE3"/>
    <a:srgbClr val="5A8E6F"/>
    <a:srgbClr val="7F9586"/>
    <a:srgbClr val="D75410"/>
    <a:srgbClr val="B85410"/>
    <a:srgbClr val="7E7802"/>
    <a:srgbClr val="B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587" autoAdjust="0"/>
  </p:normalViewPr>
  <p:slideViewPr>
    <p:cSldViewPr snapToGrid="0">
      <p:cViewPr varScale="1">
        <p:scale>
          <a:sx n="98" d="100"/>
          <a:sy n="98" d="100"/>
        </p:scale>
        <p:origin x="107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7717C-8821-9C4D-8D8F-19BE18CB349F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26D7-F67B-C546-BA4E-E080FBB48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068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626D7-F67B-C546-BA4E-E080FBB4812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38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9133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6858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144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0666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687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6440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086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6974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0128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711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626D7-F67B-C546-BA4E-E080FBB48122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952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D0FE2-B457-A066-8F41-651A7CC87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3218E5-7770-FED5-77B1-B136EB438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D38F38-5418-8AB4-4634-C83484E6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64AA17-B49C-1F2A-68C2-BCE6631D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004676-A087-5C87-852D-673EEE7F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490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1BAE1-84C9-A5C3-4C19-1363ED2D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A42147-A407-2A52-7DAA-15F88FD54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B24788-45D0-7F27-C4EA-5CBFC845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D5A482-8329-DF8B-76BB-1D325EC3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D64712-E9E8-8201-833F-6966FCF0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973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D42891-2A66-B9B1-8BEE-FED5A8EDB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D2E23F-4E88-BE3E-B7DD-34356A5CC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B687FD-05CD-C297-39CE-9E6997F8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FA67FD-5ACF-299D-92A9-6C9C7126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158DBF-0B53-034C-6772-942EBBE0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973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0EE7E-16A2-89DD-C3E1-DBC8BB9E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911E5-08AE-56B2-C6A4-7B346DACC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5F6777-E97B-0AB1-65E3-1C4178C5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121522-5BCA-A250-79D7-2C266BB0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7E4B06-EF23-B2AA-F9D0-0D091450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 txBox="1">
            <a:spLocks/>
          </p:cNvSpPr>
          <p:nvPr userDrawn="1"/>
        </p:nvSpPr>
        <p:spPr>
          <a:xfrm>
            <a:off x="9308211" y="6448068"/>
            <a:ext cx="2502789" cy="430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es-MX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actualización 19 oct_23</a:t>
            </a:r>
            <a:endParaRPr lang="es-CO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3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FA003-E691-3FB4-22FD-2D26DC4C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8A0AF6-E843-79A2-9F1B-C185D6541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B28DC-8989-875C-9235-3F225997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7F834C-52CF-CB5C-48C3-39FD6D36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70C5C-B366-4175-1071-EB4BA630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6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6C200-9AF3-3191-AC58-7BAF277B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85614-AB05-3050-AC63-95DD6092E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F60A8-E53C-7B5D-2072-199AD3A4F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683828-E2F2-E97A-3530-F061969E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633A1B-A3DA-D798-8EB1-B02E517F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7A822B-2660-5A91-40CB-AF9169FC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84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A2E88-4E54-1F5C-640D-3BECBD89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D52DB-52E7-DE5E-F668-78C0D7FF6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EB7574-6D66-C17E-B97F-374A78CA3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A4F76D-CC4F-9766-8172-88E746F17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68EC9D-5B49-26CB-65A1-614783701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CE850F-5FE9-2967-8545-CDF284FC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B7ACA90-8E81-ECB8-B397-91C19C01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277526-A4B6-4DAA-F739-7E9A6E10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551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55D05-D02E-329A-4266-B0538A62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F5370B-AFE8-55B1-E7D8-CDB7C3E1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4FB608-9A4D-DFC1-B15A-677B1E54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45FA74-5507-18C4-1BBC-FC722983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436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C0596D6-7664-35AA-81B3-5BA5DC57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2CF8AE-AB31-6B37-2E60-EDB015F9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F8118F-C55E-C7A8-1ACA-C9D0D4A4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791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E9AE8-CFE7-7D0A-CC71-EA26F288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75A795-511F-C8C0-9B26-F254AC181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B217AD-F7BE-94FF-70F7-F40AB8837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2EE662-7765-AAF8-3B67-4489F07B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2FF6B2-BC9E-6DAD-6911-F5A55BF6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B8F64F-AD32-B854-6EFE-B2366C57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021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2F4BB-7733-A069-26AC-EA76E8F50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0B4704-E5CD-F6DB-5303-25577B817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886568-5232-3368-1807-1EF118F28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A2E62C-A617-FA11-1782-BF978DAC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C2335F-977D-E8DC-CB3F-17161625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E20F7C-8430-DA0B-2491-C1FF84AF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121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B8D8EC-AA80-D363-7188-76329020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6D197D-9FCA-9D69-A72F-D8A25AC1D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79DC54-28F5-7F7D-647C-B0BCA5B49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5B69-21D3-F44F-A4F5-5B635EAB44DA}" type="datetimeFigureOut">
              <a:rPr lang="es-CO" smtClean="0"/>
              <a:t>12/07/2024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DCDF3A-E3FB-298C-FEE4-27C7AE5CA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0BA162-DC0E-63E4-423B-90711B09A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63F6-110D-E44B-A5EE-8C57CE461A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429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2">
            <a:extLst>
              <a:ext uri="{FF2B5EF4-FFF2-40B4-BE49-F238E27FC236}">
                <a16:creationId xmlns:a16="http://schemas.microsoft.com/office/drawing/2014/main" id="{A903A3AB-0B3E-4807-9F61-A7866A9B1BB5}"/>
              </a:ext>
            </a:extLst>
          </p:cNvPr>
          <p:cNvSpPr txBox="1"/>
          <p:nvPr/>
        </p:nvSpPr>
        <p:spPr>
          <a:xfrm>
            <a:off x="6757156" y="617410"/>
            <a:ext cx="5225144" cy="15032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500"/>
              <a:buFontTx/>
              <a:buNone/>
              <a:tabLst/>
              <a:defRPr/>
            </a:pP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defTabSz="914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500"/>
              <a:buFontTx/>
              <a:buNone/>
              <a:tabLst/>
              <a:defRPr/>
            </a:pPr>
            <a:r>
              <a:rPr lang="es-ES" sz="2400" b="1" kern="0" dirty="0">
                <a:solidFill>
                  <a:srgbClr val="FFFFFF"/>
                </a:solidFill>
                <a:latin typeface="Cambria" panose="02040503050406030204" pitchFamily="18" charset="0"/>
                <a:ea typeface="Source Sans Pro"/>
                <a:cs typeface="Source Sans Pro"/>
                <a:sym typeface="Source Sans Pro"/>
              </a:rPr>
              <a:t>Facultad de Derecho</a:t>
            </a:r>
          </a:p>
          <a:p>
            <a:pPr marL="0" marR="0" lvl="0" indent="0" algn="ctr" defTabSz="914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500"/>
              <a:buFontTx/>
              <a:buNone/>
              <a:tabLst/>
              <a:defRPr/>
            </a:pPr>
            <a:endParaRPr lang="es-ES" sz="2400" b="1" kern="0" dirty="0">
              <a:solidFill>
                <a:srgbClr val="FFFFFF"/>
              </a:solidFill>
              <a:latin typeface="Cambria" panose="02040503050406030204" pitchFamily="18" charset="0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defTabSz="9142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500"/>
              <a:buFontTx/>
              <a:buNone/>
              <a:tabLst/>
              <a:defRPr/>
            </a:pPr>
            <a:r>
              <a:rPr lang="es-ES" sz="2400" b="1" kern="0" dirty="0">
                <a:solidFill>
                  <a:srgbClr val="FFFFFF"/>
                </a:solidFill>
                <a:latin typeface="Cambria" panose="02040503050406030204" pitchFamily="18" charset="0"/>
                <a:ea typeface="Source Sans Pro"/>
                <a:cs typeface="Source Sans Pro"/>
                <a:sym typeface="Source Sans Pro"/>
              </a:rPr>
              <a:t>Dr. </a:t>
            </a: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Source Sans Pro"/>
                <a:cs typeface="Source Sans Pro"/>
                <a:sym typeface="Source Sans Pro"/>
              </a:rPr>
              <a:t>Andrés González Serrano P</a:t>
            </a:r>
            <a:r>
              <a:rPr lang="es-ES" sz="2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Source Sans Pro"/>
                <a:cs typeface="Source Sans Pro"/>
                <a:sym typeface="Source Sans Pro"/>
              </a:rPr>
              <a:t>h.D</a:t>
            </a:r>
            <a:r>
              <a:rPr lang="es-ES" sz="2400" b="1" kern="0" dirty="0">
                <a:solidFill>
                  <a:srgbClr val="FFFFFF"/>
                </a:solidFill>
                <a:latin typeface="Cambria" panose="02040503050406030204" pitchFamily="18" charset="0"/>
                <a:ea typeface="Source Sans Pro"/>
                <a:cs typeface="Source Sans Pro"/>
                <a:sym typeface="Source Sans Pro"/>
              </a:rPr>
              <a:t>. 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2102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Derecho-Bogotá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E1DDBA2B-777E-01CC-3ABB-F8217E4E7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89353"/>
            <a:ext cx="4823298" cy="3187610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Derecho Internacional de los Derechos Humanos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Derecho Internacional Humanitario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Justicia transicional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Comisiones de la verdad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Derecho Penal Internacional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Derecho Internacional Penal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CO" sz="2400" dirty="0">
              <a:solidFill>
                <a:srgbClr val="00206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287216" y="1533385"/>
            <a:ext cx="3164779" cy="912881"/>
          </a:xfrm>
          <a:prstGeom prst="ellipse">
            <a:avLst/>
          </a:prstGeom>
          <a:solidFill>
            <a:srgbClr val="25427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</a:p>
        </p:txBody>
      </p:sp>
      <p:sp>
        <p:nvSpPr>
          <p:cNvPr id="11" name="Marcador de contenido 8">
            <a:extLst>
              <a:ext uri="{FF2B5EF4-FFF2-40B4-BE49-F238E27FC236}">
                <a16:creationId xmlns:a16="http://schemas.microsoft.com/office/drawing/2014/main" id="{45B3DBF4-94F1-D236-79E1-710436CB0FCB}"/>
              </a:ext>
            </a:extLst>
          </p:cNvPr>
          <p:cNvSpPr txBox="1">
            <a:spLocks/>
          </p:cNvSpPr>
          <p:nvPr/>
        </p:nvSpPr>
        <p:spPr>
          <a:xfrm>
            <a:off x="6379742" y="2986108"/>
            <a:ext cx="4823298" cy="3187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Derecho Operacional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Justicia Penal Militar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CO" sz="2400" dirty="0">
                <a:solidFill>
                  <a:srgbClr val="002060"/>
                </a:solidFill>
              </a:rPr>
              <a:t>Derecho Penal Ordinario y Especial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CO" sz="2400" dirty="0">
                <a:solidFill>
                  <a:srgbClr val="002060"/>
                </a:solidFill>
              </a:rPr>
              <a:t>Regímenes prestacionales de las FFMM</a:t>
            </a:r>
          </a:p>
        </p:txBody>
      </p:sp>
    </p:spTree>
    <p:extLst>
      <p:ext uri="{BB962C8B-B14F-4D97-AF65-F5344CB8AC3E}">
        <p14:creationId xmlns:p14="http://schemas.microsoft.com/office/powerpoint/2010/main" val="206939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5" y="687031"/>
            <a:ext cx="7791450" cy="648128"/>
          </a:xfrm>
        </p:spPr>
        <p:txBody>
          <a:bodyPr>
            <a:no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Derecho-Bogotá</a:t>
            </a:r>
          </a:p>
        </p:txBody>
      </p:sp>
      <p:sp>
        <p:nvSpPr>
          <p:cNvPr id="5" name="Elipse 4"/>
          <p:cNvSpPr/>
          <p:nvPr/>
        </p:nvSpPr>
        <p:spPr>
          <a:xfrm>
            <a:off x="3394954" y="1893308"/>
            <a:ext cx="4474724" cy="912881"/>
          </a:xfrm>
          <a:prstGeom prst="ellipse">
            <a:avLst/>
          </a:prstGeom>
          <a:solidFill>
            <a:srgbClr val="25427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 &amp; Proyección Social 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581DD1A7-B97B-117D-67C3-F31DBB397DE1}"/>
              </a:ext>
            </a:extLst>
          </p:cNvPr>
          <p:cNvSpPr/>
          <p:nvPr/>
        </p:nvSpPr>
        <p:spPr>
          <a:xfrm>
            <a:off x="2533450" y="3180945"/>
            <a:ext cx="2933493" cy="14276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</a:p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Atención &amp; </a:t>
            </a:r>
          </a:p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Satélites </a:t>
            </a: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6FFDAC9-A28B-67AD-53AA-12B0EC596CD4}"/>
              </a:ext>
            </a:extLst>
          </p:cNvPr>
          <p:cNvSpPr/>
          <p:nvPr/>
        </p:nvSpPr>
        <p:spPr>
          <a:xfrm>
            <a:off x="6454449" y="3083668"/>
            <a:ext cx="2734018" cy="141692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Diplomados </a:t>
            </a:r>
          </a:p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Cursos </a:t>
            </a: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0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Derecho-Bogotá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E1DDBA2B-777E-01CC-3ABB-F8217E4E7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89353"/>
            <a:ext cx="4823298" cy="3187610"/>
          </a:xfrm>
        </p:spPr>
        <p:txBody>
          <a:bodyPr>
            <a:normAutofit fontScale="92500"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Derecho administrativo laboral: militar y policial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Derecho operacional y control punitivo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Resolución de conflictos y conciliación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Derecho migratorio, refugio y asilo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Contratación Estatal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Paz, justicia, desarrollo y territorio</a:t>
            </a:r>
            <a:endParaRPr lang="es-CO" sz="2400" dirty="0">
              <a:solidFill>
                <a:srgbClr val="00206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287216" y="1533385"/>
            <a:ext cx="3164779" cy="912881"/>
          </a:xfrm>
          <a:prstGeom prst="ellipse">
            <a:avLst/>
          </a:prstGeom>
          <a:solidFill>
            <a:srgbClr val="25427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</a:p>
        </p:txBody>
      </p:sp>
      <p:sp>
        <p:nvSpPr>
          <p:cNvPr id="11" name="Marcador de contenido 8">
            <a:extLst>
              <a:ext uri="{FF2B5EF4-FFF2-40B4-BE49-F238E27FC236}">
                <a16:creationId xmlns:a16="http://schemas.microsoft.com/office/drawing/2014/main" id="{45B3DBF4-94F1-D236-79E1-710436CB0FCB}"/>
              </a:ext>
            </a:extLst>
          </p:cNvPr>
          <p:cNvSpPr txBox="1">
            <a:spLocks/>
          </p:cNvSpPr>
          <p:nvPr/>
        </p:nvSpPr>
        <p:spPr>
          <a:xfrm>
            <a:off x="6379742" y="2986108"/>
            <a:ext cx="5176718" cy="3187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Derecho médico-sanitario: contextos nacional e internacional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Derecho notarial y registral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Derecho operacional y control punitivo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Derecho de niñez y familia: contextos nacional e internacional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Inteligencia artificial y Legal </a:t>
            </a:r>
            <a:r>
              <a:rPr lang="es-ES" sz="2400" dirty="0" err="1">
                <a:solidFill>
                  <a:srgbClr val="002060"/>
                </a:solidFill>
              </a:rPr>
              <a:t>Tech</a:t>
            </a:r>
            <a:endParaRPr lang="es-ES" sz="2400" dirty="0">
              <a:solidFill>
                <a:srgbClr val="002060"/>
              </a:solidFill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Reforma del derecho laboral y procedimiento laboral</a:t>
            </a:r>
          </a:p>
        </p:txBody>
      </p:sp>
    </p:spTree>
    <p:extLst>
      <p:ext uri="{BB962C8B-B14F-4D97-AF65-F5344CB8AC3E}">
        <p14:creationId xmlns:p14="http://schemas.microsoft.com/office/powerpoint/2010/main" val="377990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0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5" y="687031"/>
            <a:ext cx="7791450" cy="648128"/>
          </a:xfrm>
        </p:spPr>
        <p:txBody>
          <a:bodyPr>
            <a:no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Derecho-Bogotá</a:t>
            </a:r>
          </a:p>
        </p:txBody>
      </p:sp>
      <p:sp>
        <p:nvSpPr>
          <p:cNvPr id="4" name="Elipse 3"/>
          <p:cNvSpPr/>
          <p:nvPr/>
        </p:nvSpPr>
        <p:spPr>
          <a:xfrm>
            <a:off x="590909" y="3147161"/>
            <a:ext cx="2821879" cy="912881"/>
          </a:xfrm>
          <a:prstGeom prst="ellipse">
            <a:avLst/>
          </a:prstGeom>
          <a:solidFill>
            <a:srgbClr val="25427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Docencia 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ED5C4B2-38E0-009D-6C6D-4AE1AAB85F07}"/>
              </a:ext>
            </a:extLst>
          </p:cNvPr>
          <p:cNvSpPr/>
          <p:nvPr/>
        </p:nvSpPr>
        <p:spPr>
          <a:xfrm>
            <a:off x="4511584" y="3069338"/>
            <a:ext cx="3017625" cy="912881"/>
          </a:xfrm>
          <a:prstGeom prst="ellipse">
            <a:avLst/>
          </a:prstGeom>
          <a:solidFill>
            <a:srgbClr val="25427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C324208-170C-F0B1-8DAF-9BDF175B3DC7}"/>
              </a:ext>
            </a:extLst>
          </p:cNvPr>
          <p:cNvSpPr/>
          <p:nvPr/>
        </p:nvSpPr>
        <p:spPr>
          <a:xfrm>
            <a:off x="8628005" y="3024306"/>
            <a:ext cx="2821879" cy="912881"/>
          </a:xfrm>
          <a:prstGeom prst="ellipse">
            <a:avLst/>
          </a:prstGeom>
          <a:solidFill>
            <a:srgbClr val="25427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Extensión</a:t>
            </a:r>
          </a:p>
        </p:txBody>
      </p:sp>
    </p:spTree>
    <p:extLst>
      <p:ext uri="{BB962C8B-B14F-4D97-AF65-F5344CB8AC3E}">
        <p14:creationId xmlns:p14="http://schemas.microsoft.com/office/powerpoint/2010/main" val="18349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5" y="687031"/>
            <a:ext cx="7791450" cy="648128"/>
          </a:xfrm>
        </p:spPr>
        <p:txBody>
          <a:bodyPr>
            <a:no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Derecho-Bogotá</a:t>
            </a:r>
          </a:p>
        </p:txBody>
      </p:sp>
      <p:sp>
        <p:nvSpPr>
          <p:cNvPr id="4" name="Elipse 3"/>
          <p:cNvSpPr/>
          <p:nvPr/>
        </p:nvSpPr>
        <p:spPr>
          <a:xfrm>
            <a:off x="4685060" y="1931204"/>
            <a:ext cx="2821879" cy="912881"/>
          </a:xfrm>
          <a:prstGeom prst="ellipse">
            <a:avLst/>
          </a:prstGeom>
          <a:solidFill>
            <a:srgbClr val="25427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Docencia </a:t>
            </a:r>
          </a:p>
        </p:txBody>
      </p:sp>
      <p:sp>
        <p:nvSpPr>
          <p:cNvPr id="8" name="Elipse 7"/>
          <p:cNvSpPr/>
          <p:nvPr/>
        </p:nvSpPr>
        <p:spPr>
          <a:xfrm>
            <a:off x="2360958" y="3171217"/>
            <a:ext cx="2620617" cy="15175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Pregrado</a:t>
            </a:r>
          </a:p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</a:p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E81582F-B897-B452-9698-3150BA07A5B1}"/>
              </a:ext>
            </a:extLst>
          </p:cNvPr>
          <p:cNvSpPr/>
          <p:nvPr/>
        </p:nvSpPr>
        <p:spPr>
          <a:xfrm>
            <a:off x="7210425" y="3025301"/>
            <a:ext cx="2620617" cy="15175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Posgrados</a:t>
            </a:r>
          </a:p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</a:p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Derecho</a:t>
            </a:r>
          </a:p>
        </p:txBody>
      </p:sp>
    </p:spTree>
    <p:extLst>
      <p:ext uri="{BB962C8B-B14F-4D97-AF65-F5344CB8AC3E}">
        <p14:creationId xmlns:p14="http://schemas.microsoft.com/office/powerpoint/2010/main" val="337632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5" y="687031"/>
            <a:ext cx="7791450" cy="648128"/>
          </a:xfrm>
        </p:spPr>
        <p:txBody>
          <a:bodyPr>
            <a:no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Derecho-Bogotá</a:t>
            </a:r>
          </a:p>
        </p:txBody>
      </p:sp>
      <p:sp>
        <p:nvSpPr>
          <p:cNvPr id="5" name="Elipse 4"/>
          <p:cNvSpPr/>
          <p:nvPr/>
        </p:nvSpPr>
        <p:spPr>
          <a:xfrm>
            <a:off x="4121846" y="1893308"/>
            <a:ext cx="3164779" cy="912881"/>
          </a:xfrm>
          <a:prstGeom prst="ellipse">
            <a:avLst/>
          </a:prstGeom>
          <a:solidFill>
            <a:srgbClr val="25427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Pregrado</a:t>
            </a:r>
          </a:p>
        </p:txBody>
      </p:sp>
      <p:sp>
        <p:nvSpPr>
          <p:cNvPr id="8" name="Elipse 7"/>
          <p:cNvSpPr/>
          <p:nvPr/>
        </p:nvSpPr>
        <p:spPr>
          <a:xfrm>
            <a:off x="129070" y="4250987"/>
            <a:ext cx="2690330" cy="7713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créditos</a:t>
            </a:r>
          </a:p>
        </p:txBody>
      </p:sp>
      <p:sp>
        <p:nvSpPr>
          <p:cNvPr id="11" name="Elipse 10"/>
          <p:cNvSpPr/>
          <p:nvPr/>
        </p:nvSpPr>
        <p:spPr>
          <a:xfrm>
            <a:off x="129070" y="5328335"/>
            <a:ext cx="2620615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jornadas</a:t>
            </a:r>
          </a:p>
        </p:txBody>
      </p:sp>
      <p:sp>
        <p:nvSpPr>
          <p:cNvPr id="13" name="Elipse 12"/>
          <p:cNvSpPr/>
          <p:nvPr/>
        </p:nvSpPr>
        <p:spPr>
          <a:xfrm>
            <a:off x="129069" y="3079493"/>
            <a:ext cx="2620615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semestre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A01F9CAF-26D2-066A-3F19-D7521D3DD98E}"/>
              </a:ext>
            </a:extLst>
          </p:cNvPr>
          <p:cNvSpPr/>
          <p:nvPr/>
        </p:nvSpPr>
        <p:spPr>
          <a:xfrm>
            <a:off x="4393926" y="3702305"/>
            <a:ext cx="2620615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Opciones Grado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AFF6612-2A9B-ED0A-79F0-FC90342DB10A}"/>
              </a:ext>
            </a:extLst>
          </p:cNvPr>
          <p:cNvSpPr/>
          <p:nvPr/>
        </p:nvSpPr>
        <p:spPr>
          <a:xfrm>
            <a:off x="8589067" y="3624242"/>
            <a:ext cx="2620615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Preparatorios 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F01E96C-98C8-3DD8-9D61-31036694E7FF}"/>
              </a:ext>
            </a:extLst>
          </p:cNvPr>
          <p:cNvSpPr/>
          <p:nvPr/>
        </p:nvSpPr>
        <p:spPr>
          <a:xfrm>
            <a:off x="4393925" y="5010137"/>
            <a:ext cx="2620615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Idioma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7D397F8-9088-5DC5-DBC3-B79F8E622857}"/>
              </a:ext>
            </a:extLst>
          </p:cNvPr>
          <p:cNvSpPr/>
          <p:nvPr/>
        </p:nvSpPr>
        <p:spPr>
          <a:xfrm>
            <a:off x="8658780" y="4885596"/>
            <a:ext cx="2620615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Exámenes de Estado</a:t>
            </a:r>
          </a:p>
        </p:txBody>
      </p:sp>
    </p:spTree>
    <p:extLst>
      <p:ext uri="{BB962C8B-B14F-4D97-AF65-F5344CB8AC3E}">
        <p14:creationId xmlns:p14="http://schemas.microsoft.com/office/powerpoint/2010/main" val="23718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5" y="687031"/>
            <a:ext cx="7791450" cy="648128"/>
          </a:xfrm>
        </p:spPr>
        <p:txBody>
          <a:bodyPr>
            <a:no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Derecho-Bogotá</a:t>
            </a:r>
          </a:p>
        </p:txBody>
      </p:sp>
      <p:sp>
        <p:nvSpPr>
          <p:cNvPr id="5" name="Elipse 4"/>
          <p:cNvSpPr/>
          <p:nvPr/>
        </p:nvSpPr>
        <p:spPr>
          <a:xfrm>
            <a:off x="4121846" y="1893308"/>
            <a:ext cx="3164779" cy="912881"/>
          </a:xfrm>
          <a:prstGeom prst="ellipse">
            <a:avLst/>
          </a:prstGeom>
          <a:solidFill>
            <a:srgbClr val="25427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Pregrado</a:t>
            </a:r>
          </a:p>
        </p:txBody>
      </p:sp>
      <p:sp>
        <p:nvSpPr>
          <p:cNvPr id="13" name="Elipse 12"/>
          <p:cNvSpPr/>
          <p:nvPr/>
        </p:nvSpPr>
        <p:spPr>
          <a:xfrm>
            <a:off x="129070" y="3079493"/>
            <a:ext cx="1913740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Púbico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98B44B4-9546-7964-230E-A94C097BC3D9}"/>
              </a:ext>
            </a:extLst>
          </p:cNvPr>
          <p:cNvSpPr/>
          <p:nvPr/>
        </p:nvSpPr>
        <p:spPr>
          <a:xfrm>
            <a:off x="2130611" y="4314906"/>
            <a:ext cx="1913740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4BD2B4A-D246-0FA6-42E5-342656A7C2AF}"/>
              </a:ext>
            </a:extLst>
          </p:cNvPr>
          <p:cNvSpPr/>
          <p:nvPr/>
        </p:nvSpPr>
        <p:spPr>
          <a:xfrm>
            <a:off x="8167106" y="3079493"/>
            <a:ext cx="1913740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Procesal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0C199F8-AE63-80EA-6707-69176DBBFC7A}"/>
              </a:ext>
            </a:extLst>
          </p:cNvPr>
          <p:cNvSpPr/>
          <p:nvPr/>
        </p:nvSpPr>
        <p:spPr>
          <a:xfrm>
            <a:off x="6244247" y="4314905"/>
            <a:ext cx="1913740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Laboral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912190C-FD84-E675-06C7-447C7B7AF08F}"/>
              </a:ext>
            </a:extLst>
          </p:cNvPr>
          <p:cNvSpPr/>
          <p:nvPr/>
        </p:nvSpPr>
        <p:spPr>
          <a:xfrm>
            <a:off x="4121846" y="3079493"/>
            <a:ext cx="1913740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8BC436A-BD6F-02F6-2D12-CDF91A87BC51}"/>
              </a:ext>
            </a:extLst>
          </p:cNvPr>
          <p:cNvSpPr/>
          <p:nvPr/>
        </p:nvSpPr>
        <p:spPr>
          <a:xfrm>
            <a:off x="9854119" y="4217628"/>
            <a:ext cx="2153055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Sociojurídica</a:t>
            </a: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1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5" y="687031"/>
            <a:ext cx="7791450" cy="648128"/>
          </a:xfrm>
        </p:spPr>
        <p:txBody>
          <a:bodyPr>
            <a:no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Derecho-Bogotá</a:t>
            </a:r>
          </a:p>
        </p:txBody>
      </p:sp>
      <p:sp>
        <p:nvSpPr>
          <p:cNvPr id="5" name="Elipse 4"/>
          <p:cNvSpPr/>
          <p:nvPr/>
        </p:nvSpPr>
        <p:spPr>
          <a:xfrm>
            <a:off x="4121846" y="1893308"/>
            <a:ext cx="3164779" cy="912881"/>
          </a:xfrm>
          <a:prstGeom prst="ellipse">
            <a:avLst/>
          </a:prstGeom>
          <a:solidFill>
            <a:srgbClr val="25427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Pregrado</a:t>
            </a:r>
          </a:p>
        </p:txBody>
      </p:sp>
      <p:sp>
        <p:nvSpPr>
          <p:cNvPr id="13" name="Elipse 12"/>
          <p:cNvSpPr/>
          <p:nvPr/>
        </p:nvSpPr>
        <p:spPr>
          <a:xfrm>
            <a:off x="129070" y="3079493"/>
            <a:ext cx="1913740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 General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4BD2B4A-D246-0FA6-42E5-342656A7C2AF}"/>
              </a:ext>
            </a:extLst>
          </p:cNvPr>
          <p:cNvSpPr/>
          <p:nvPr/>
        </p:nvSpPr>
        <p:spPr>
          <a:xfrm>
            <a:off x="4167444" y="4412178"/>
            <a:ext cx="1913740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0C199F8-AE63-80EA-6707-69176DBBFC7A}"/>
              </a:ext>
            </a:extLst>
          </p:cNvPr>
          <p:cNvSpPr/>
          <p:nvPr/>
        </p:nvSpPr>
        <p:spPr>
          <a:xfrm>
            <a:off x="2130611" y="5032901"/>
            <a:ext cx="1913740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DDHH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912190C-FD84-E675-06C7-447C7B7AF08F}"/>
              </a:ext>
            </a:extLst>
          </p:cNvPr>
          <p:cNvSpPr/>
          <p:nvPr/>
        </p:nvSpPr>
        <p:spPr>
          <a:xfrm>
            <a:off x="129070" y="4412180"/>
            <a:ext cx="1913740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DIDH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9E8DC1EF-160D-A90E-5B40-B3D62183514E}"/>
              </a:ext>
            </a:extLst>
          </p:cNvPr>
          <p:cNvSpPr/>
          <p:nvPr/>
        </p:nvSpPr>
        <p:spPr>
          <a:xfrm>
            <a:off x="2148257" y="3101493"/>
            <a:ext cx="1913740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 Especial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7406866-41C4-240B-55A1-2849B20CFAE3}"/>
              </a:ext>
            </a:extLst>
          </p:cNvPr>
          <p:cNvSpPr/>
          <p:nvPr/>
        </p:nvSpPr>
        <p:spPr>
          <a:xfrm>
            <a:off x="4167444" y="3079491"/>
            <a:ext cx="1913740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Procesal Penal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CF3F1EEF-9788-EFE5-F2BC-B28C9500DCCD}"/>
              </a:ext>
            </a:extLst>
          </p:cNvPr>
          <p:cNvSpPr/>
          <p:nvPr/>
        </p:nvSpPr>
        <p:spPr>
          <a:xfrm>
            <a:off x="6204277" y="3079490"/>
            <a:ext cx="1913740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Procesal Penal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788187D-D5E3-3E24-14F1-216A1A59CA29}"/>
              </a:ext>
            </a:extLst>
          </p:cNvPr>
          <p:cNvSpPr/>
          <p:nvPr/>
        </p:nvSpPr>
        <p:spPr>
          <a:xfrm>
            <a:off x="10242651" y="3057723"/>
            <a:ext cx="1913740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Procesal Penal Militar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8FBFC14-829F-13F9-C28E-E7E980B94099}"/>
              </a:ext>
            </a:extLst>
          </p:cNvPr>
          <p:cNvSpPr/>
          <p:nvPr/>
        </p:nvSpPr>
        <p:spPr>
          <a:xfrm>
            <a:off x="8188274" y="3079490"/>
            <a:ext cx="1913740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 Militar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59C622B-5A93-9DE7-860B-104569FF67DD}"/>
              </a:ext>
            </a:extLst>
          </p:cNvPr>
          <p:cNvSpPr/>
          <p:nvPr/>
        </p:nvSpPr>
        <p:spPr>
          <a:xfrm>
            <a:off x="6134020" y="5173327"/>
            <a:ext cx="2054254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s-MX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PenaI</a:t>
            </a: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Internacional 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6A567EA-5DE6-A134-2DD2-F2D93CAE2F42}"/>
              </a:ext>
            </a:extLst>
          </p:cNvPr>
          <p:cNvSpPr/>
          <p:nvPr/>
        </p:nvSpPr>
        <p:spPr>
          <a:xfrm>
            <a:off x="8276197" y="4387161"/>
            <a:ext cx="2151853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 Legal y Criminalística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7DA327B-FCC6-D64D-7C45-F591182B9349}"/>
              </a:ext>
            </a:extLst>
          </p:cNvPr>
          <p:cNvSpPr/>
          <p:nvPr/>
        </p:nvSpPr>
        <p:spPr>
          <a:xfrm>
            <a:off x="10102137" y="5292759"/>
            <a:ext cx="2054254" cy="69901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Justicia Transicional</a:t>
            </a:r>
          </a:p>
        </p:txBody>
      </p:sp>
    </p:spTree>
    <p:extLst>
      <p:ext uri="{BB962C8B-B14F-4D97-AF65-F5344CB8AC3E}">
        <p14:creationId xmlns:p14="http://schemas.microsoft.com/office/powerpoint/2010/main" val="80065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564" y="687031"/>
            <a:ext cx="7791450" cy="648128"/>
          </a:xfrm>
        </p:spPr>
        <p:txBody>
          <a:bodyPr>
            <a:no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Derecho-Bogotá</a:t>
            </a:r>
          </a:p>
        </p:txBody>
      </p:sp>
      <p:sp>
        <p:nvSpPr>
          <p:cNvPr id="5" name="Elipse 4"/>
          <p:cNvSpPr/>
          <p:nvPr/>
        </p:nvSpPr>
        <p:spPr>
          <a:xfrm>
            <a:off x="4121846" y="1893308"/>
            <a:ext cx="3164779" cy="912881"/>
          </a:xfrm>
          <a:prstGeom prst="ellipse">
            <a:avLst/>
          </a:prstGeom>
          <a:solidFill>
            <a:srgbClr val="25427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Posgrado</a:t>
            </a:r>
          </a:p>
        </p:txBody>
      </p:sp>
      <p:sp>
        <p:nvSpPr>
          <p:cNvPr id="13" name="Elipse 12"/>
          <p:cNvSpPr/>
          <p:nvPr/>
        </p:nvSpPr>
        <p:spPr>
          <a:xfrm>
            <a:off x="5704235" y="4810446"/>
            <a:ext cx="2723453" cy="11469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Especialización en Derechos Humanos y Sistemas de Protección</a:t>
            </a:r>
            <a:endParaRPr lang="es-MX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1BF0883F-D963-D0D0-EBDC-412485D6F830}"/>
              </a:ext>
            </a:extLst>
          </p:cNvPr>
          <p:cNvSpPr/>
          <p:nvPr/>
        </p:nvSpPr>
        <p:spPr>
          <a:xfrm>
            <a:off x="9038019" y="4199551"/>
            <a:ext cx="2906227" cy="11469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Especialización en Procedimiento Penal Constitucional y Justicia Militar</a:t>
            </a:r>
            <a:endParaRPr lang="es-MX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A9BECE1-99DE-9B27-FCFB-79F6F33CED60}"/>
              </a:ext>
            </a:extLst>
          </p:cNvPr>
          <p:cNvSpPr/>
          <p:nvPr/>
        </p:nvSpPr>
        <p:spPr>
          <a:xfrm>
            <a:off x="6845298" y="2759692"/>
            <a:ext cx="3489619" cy="11469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Maestría en Derecho Procesal Penal</a:t>
            </a: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52C4471E-95C7-6AE4-5E38-9D1A92D665FB}"/>
              </a:ext>
            </a:extLst>
          </p:cNvPr>
          <p:cNvSpPr/>
          <p:nvPr/>
        </p:nvSpPr>
        <p:spPr>
          <a:xfrm>
            <a:off x="2682828" y="4843697"/>
            <a:ext cx="2723452" cy="11469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Especialización en Derecho Sancionatorio</a:t>
            </a:r>
            <a:endParaRPr lang="es-MX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ABB3782E-CD18-1C36-5BD6-9D7371E3C105}"/>
              </a:ext>
            </a:extLst>
          </p:cNvPr>
          <p:cNvSpPr/>
          <p:nvPr/>
        </p:nvSpPr>
        <p:spPr>
          <a:xfrm>
            <a:off x="71717" y="4221645"/>
            <a:ext cx="2313156" cy="11469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Especialización en Derecho Administrativo</a:t>
            </a:r>
            <a:endParaRPr lang="es-MX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581DD1A7-B97B-117D-67C3-F31DBB397DE1}"/>
              </a:ext>
            </a:extLst>
          </p:cNvPr>
          <p:cNvSpPr/>
          <p:nvPr/>
        </p:nvSpPr>
        <p:spPr>
          <a:xfrm>
            <a:off x="1228295" y="2778402"/>
            <a:ext cx="3489619" cy="11469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Maestría en Derecho Administrativo</a:t>
            </a: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8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Derecho-Bogotá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E1DDBA2B-777E-01CC-3ABB-F8217E4E7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89353"/>
            <a:ext cx="4823298" cy="3187610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DIDH / DIH / DPI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Justicia transicional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CO" sz="2400" dirty="0">
                <a:solidFill>
                  <a:srgbClr val="002060"/>
                </a:solidFill>
              </a:rPr>
              <a:t>Sistema de Naciones Unidas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CO" sz="2400" dirty="0">
                <a:solidFill>
                  <a:srgbClr val="002060"/>
                </a:solidFill>
              </a:rPr>
              <a:t>Sistema Interamericano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CO" sz="2400" dirty="0">
                <a:solidFill>
                  <a:srgbClr val="002060"/>
                </a:solidFill>
              </a:rPr>
              <a:t>Corte Penal Internacional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Garantías Judiciales </a:t>
            </a:r>
            <a:endParaRPr lang="es-CO" sz="2400" dirty="0">
              <a:solidFill>
                <a:srgbClr val="00206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287216" y="1533385"/>
            <a:ext cx="3164779" cy="912881"/>
          </a:xfrm>
          <a:prstGeom prst="ellipse">
            <a:avLst/>
          </a:prstGeom>
          <a:solidFill>
            <a:srgbClr val="25427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Posgrado</a:t>
            </a:r>
          </a:p>
        </p:txBody>
      </p:sp>
      <p:sp>
        <p:nvSpPr>
          <p:cNvPr id="11" name="Marcador de contenido 8">
            <a:extLst>
              <a:ext uri="{FF2B5EF4-FFF2-40B4-BE49-F238E27FC236}">
                <a16:creationId xmlns:a16="http://schemas.microsoft.com/office/drawing/2014/main" id="{45B3DBF4-94F1-D236-79E1-710436CB0FCB}"/>
              </a:ext>
            </a:extLst>
          </p:cNvPr>
          <p:cNvSpPr txBox="1">
            <a:spLocks/>
          </p:cNvSpPr>
          <p:nvPr/>
        </p:nvSpPr>
        <p:spPr>
          <a:xfrm>
            <a:off x="6379742" y="2986108"/>
            <a:ext cx="4823298" cy="3187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Técnicas de investigación judicial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</a:rPr>
              <a:t>Justicia Militar / </a:t>
            </a:r>
            <a:r>
              <a:rPr lang="es-CO" sz="2400" dirty="0">
                <a:solidFill>
                  <a:srgbClr val="002060"/>
                </a:solidFill>
              </a:rPr>
              <a:t>Justicia Ordinaria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CO" sz="2400" dirty="0">
                <a:solidFill>
                  <a:srgbClr val="002060"/>
                </a:solidFill>
              </a:rPr>
              <a:t>Regímenes sancionatorios de las FFMM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CO" sz="2400" dirty="0">
                <a:solidFill>
                  <a:srgbClr val="002060"/>
                </a:solidFill>
              </a:rPr>
              <a:t>Regímenes de las prestacionales de las FFMM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CO" sz="2400" dirty="0">
                <a:solidFill>
                  <a:srgbClr val="002060"/>
                </a:solidFill>
              </a:rPr>
              <a:t>Responsabilidad estatal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C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2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D1205-5C3B-69A5-C6B8-55ADCB80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475" y="687031"/>
            <a:ext cx="7791450" cy="648128"/>
          </a:xfrm>
        </p:spPr>
        <p:txBody>
          <a:bodyPr>
            <a:no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</a:pPr>
            <a:r>
              <a:rPr lang="es-E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Derecho-Bogotá</a:t>
            </a:r>
          </a:p>
        </p:txBody>
      </p:sp>
      <p:sp>
        <p:nvSpPr>
          <p:cNvPr id="5" name="Elipse 4"/>
          <p:cNvSpPr/>
          <p:nvPr/>
        </p:nvSpPr>
        <p:spPr>
          <a:xfrm>
            <a:off x="4121846" y="1893308"/>
            <a:ext cx="3164779" cy="912881"/>
          </a:xfrm>
          <a:prstGeom prst="ellipse">
            <a:avLst/>
          </a:prstGeom>
          <a:solidFill>
            <a:srgbClr val="25427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581DD1A7-B97B-117D-67C3-F31DBB397DE1}"/>
              </a:ext>
            </a:extLst>
          </p:cNvPr>
          <p:cNvSpPr/>
          <p:nvPr/>
        </p:nvSpPr>
        <p:spPr>
          <a:xfrm>
            <a:off x="373912" y="3407199"/>
            <a:ext cx="2127748" cy="11469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Grupos de Investigación</a:t>
            </a: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D6FFDAC9-A28B-67AD-53AA-12B0EC596CD4}"/>
              </a:ext>
            </a:extLst>
          </p:cNvPr>
          <p:cNvSpPr/>
          <p:nvPr/>
        </p:nvSpPr>
        <p:spPr>
          <a:xfrm>
            <a:off x="3257204" y="3407199"/>
            <a:ext cx="2127748" cy="11469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Científicos</a:t>
            </a: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D947D3E-05A8-5953-07D7-3DAF44E72281}"/>
              </a:ext>
            </a:extLst>
          </p:cNvPr>
          <p:cNvSpPr/>
          <p:nvPr/>
        </p:nvSpPr>
        <p:spPr>
          <a:xfrm>
            <a:off x="6281117" y="3364338"/>
            <a:ext cx="2444594" cy="11469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Iniciación Científica</a:t>
            </a: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D269E6B-B455-37F7-16A9-C10C7B04EF23}"/>
              </a:ext>
            </a:extLst>
          </p:cNvPr>
          <p:cNvSpPr/>
          <p:nvPr/>
        </p:nvSpPr>
        <p:spPr>
          <a:xfrm>
            <a:off x="9436614" y="3285466"/>
            <a:ext cx="2577045" cy="11469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Revista</a:t>
            </a:r>
          </a:p>
          <a:p>
            <a:pPr algn="ctr" defTabSz="333375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Prolegómenos</a:t>
            </a:r>
            <a:endParaRPr lang="es-MX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87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12698</TotalTime>
  <Words>327</Words>
  <Application>Microsoft Office PowerPoint</Application>
  <PresentationFormat>Panorámica</PresentationFormat>
  <Paragraphs>121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Wingdings</vt:lpstr>
      <vt:lpstr>Tema de Office</vt:lpstr>
      <vt:lpstr>Presentación de PowerPoint</vt:lpstr>
      <vt:lpstr>Facultad de Derecho-Bogotá</vt:lpstr>
      <vt:lpstr>Facultad de Derecho-Bogotá</vt:lpstr>
      <vt:lpstr>Facultad de Derecho-Bogotá</vt:lpstr>
      <vt:lpstr>Facultad de Derecho-Bogotá</vt:lpstr>
      <vt:lpstr>Facultad de Derecho-Bogotá</vt:lpstr>
      <vt:lpstr>Facultad de Derecho-Bogotá</vt:lpstr>
      <vt:lpstr>Facultad de Derecho-Bogotá</vt:lpstr>
      <vt:lpstr>Facultad de Derecho-Bogotá</vt:lpstr>
      <vt:lpstr>Facultad de Derecho-Bogotá</vt:lpstr>
      <vt:lpstr>Facultad de Derecho-Bogotá</vt:lpstr>
      <vt:lpstr>Facultad de Derecho-Bogotá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Darwin Alonso</dc:creator>
  <cp:lastModifiedBy>Andrés González</cp:lastModifiedBy>
  <cp:revision>232</cp:revision>
  <dcterms:created xsi:type="dcterms:W3CDTF">2023-08-23T16:27:47Z</dcterms:created>
  <dcterms:modified xsi:type="dcterms:W3CDTF">2024-07-12T18:39:29Z</dcterms:modified>
</cp:coreProperties>
</file>