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4" r:id="rId4"/>
    <p:sldId id="263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4" autoAdjust="0"/>
    <p:restoredTop sz="94039" autoAdjust="0"/>
  </p:normalViewPr>
  <p:slideViewPr>
    <p:cSldViewPr snapToGrid="0">
      <p:cViewPr varScale="1">
        <p:scale>
          <a:sx n="115" d="100"/>
          <a:sy n="115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3DA14-D7FC-4862-9238-8FBB4BBAB1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214B7E64-5327-4CFB-B026-112277FA0D48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accent1">
                  <a:lumMod val="75000"/>
                </a:schemeClr>
              </a:solidFill>
            </a:rPr>
            <a:t>26</a:t>
          </a:r>
          <a:r>
            <a:rPr lang="es-CO" sz="1800" dirty="0" smtClean="0"/>
            <a:t> </a:t>
          </a:r>
          <a:r>
            <a:rPr lang="es-CO" sz="1800" dirty="0"/>
            <a:t>alianzas con entidades del sector Comercial</a:t>
          </a:r>
        </a:p>
      </dgm:t>
    </dgm:pt>
    <dgm:pt modelId="{BDFFE271-93E2-4171-8261-675176A97869}" type="parTrans" cxnId="{7D89CC75-52F7-463B-A1F3-521254D56352}">
      <dgm:prSet/>
      <dgm:spPr/>
      <dgm:t>
        <a:bodyPr/>
        <a:lstStyle/>
        <a:p>
          <a:endParaRPr lang="es-CO"/>
        </a:p>
      </dgm:t>
    </dgm:pt>
    <dgm:pt modelId="{42B3C2B4-5C77-4DDC-BED3-F55057F68F89}" type="sibTrans" cxnId="{7D89CC75-52F7-463B-A1F3-521254D56352}">
      <dgm:prSet/>
      <dgm:spPr/>
      <dgm:t>
        <a:bodyPr/>
        <a:lstStyle/>
        <a:p>
          <a:endParaRPr lang="es-CO"/>
        </a:p>
      </dgm:t>
    </dgm:pt>
    <dgm:pt modelId="{A8239756-6E77-4B08-9685-6AEDFA75307E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accent1">
                  <a:lumMod val="75000"/>
                </a:schemeClr>
              </a:solidFill>
            </a:rPr>
            <a:t>32</a:t>
          </a:r>
          <a:r>
            <a:rPr lang="es-CO" sz="1800" dirty="0" smtClean="0"/>
            <a:t> </a:t>
          </a:r>
          <a:r>
            <a:rPr lang="es-CO" sz="1800" dirty="0"/>
            <a:t>alianzas con entidades del sector Defensa</a:t>
          </a:r>
        </a:p>
      </dgm:t>
    </dgm:pt>
    <dgm:pt modelId="{EAA275F6-AE41-4A0C-8847-6C807F15E851}" type="parTrans" cxnId="{080F8798-3BF8-4ED3-B88B-5EC217EBF275}">
      <dgm:prSet/>
      <dgm:spPr/>
      <dgm:t>
        <a:bodyPr/>
        <a:lstStyle/>
        <a:p>
          <a:endParaRPr lang="es-CO"/>
        </a:p>
      </dgm:t>
    </dgm:pt>
    <dgm:pt modelId="{885012A9-BF33-4C00-BA31-ECFB162BD63F}" type="sibTrans" cxnId="{080F8798-3BF8-4ED3-B88B-5EC217EBF275}">
      <dgm:prSet/>
      <dgm:spPr/>
      <dgm:t>
        <a:bodyPr/>
        <a:lstStyle/>
        <a:p>
          <a:endParaRPr lang="es-CO"/>
        </a:p>
      </dgm:t>
    </dgm:pt>
    <dgm:pt modelId="{C440F934-D220-4B31-A78D-454CCE0EC06B}">
      <dgm:prSet custT="1"/>
      <dgm:spPr/>
      <dgm:t>
        <a:bodyPr/>
        <a:lstStyle/>
        <a:p>
          <a:r>
            <a:rPr lang="es-CO" sz="1800" b="1" dirty="0" smtClean="0">
              <a:solidFill>
                <a:schemeClr val="accent1">
                  <a:lumMod val="75000"/>
                </a:schemeClr>
              </a:solidFill>
            </a:rPr>
            <a:t>57</a:t>
          </a:r>
          <a:r>
            <a:rPr lang="es-CO" sz="1800" dirty="0" smtClean="0"/>
            <a:t> </a:t>
          </a:r>
          <a:r>
            <a:rPr lang="es-CO" sz="1800" dirty="0"/>
            <a:t>alianzas con entidades del sector Salud</a:t>
          </a:r>
        </a:p>
      </dgm:t>
    </dgm:pt>
    <dgm:pt modelId="{0ED508EA-4339-4273-B354-AD57834448C8}" type="parTrans" cxnId="{30D6428A-7584-4049-9C4C-1645AF5F440E}">
      <dgm:prSet/>
      <dgm:spPr/>
      <dgm:t>
        <a:bodyPr/>
        <a:lstStyle/>
        <a:p>
          <a:endParaRPr lang="es-CO"/>
        </a:p>
      </dgm:t>
    </dgm:pt>
    <dgm:pt modelId="{648EF916-6911-4823-852B-E1F0EED99BEC}" type="sibTrans" cxnId="{30D6428A-7584-4049-9C4C-1645AF5F440E}">
      <dgm:prSet/>
      <dgm:spPr/>
      <dgm:t>
        <a:bodyPr/>
        <a:lstStyle/>
        <a:p>
          <a:endParaRPr lang="es-CO"/>
        </a:p>
      </dgm:t>
    </dgm:pt>
    <dgm:pt modelId="{5032F479-401B-49A9-BB49-E4415E1B8044}">
      <dgm:prSet custT="1"/>
      <dgm:spPr/>
      <dgm:t>
        <a:bodyPr/>
        <a:lstStyle/>
        <a:p>
          <a:r>
            <a:rPr lang="es-CO" sz="1700" b="1" dirty="0" smtClean="0">
              <a:solidFill>
                <a:schemeClr val="accent1">
                  <a:lumMod val="75000"/>
                </a:schemeClr>
              </a:solidFill>
            </a:rPr>
            <a:t>54</a:t>
          </a:r>
          <a:r>
            <a:rPr lang="es-CO" sz="1700" b="1" dirty="0" smtClean="0">
              <a:solidFill>
                <a:srgbClr val="000000"/>
              </a:solidFill>
            </a:rPr>
            <a:t> </a:t>
          </a:r>
          <a:r>
            <a:rPr lang="es-CO" sz="1700" b="1" dirty="0">
              <a:solidFill>
                <a:srgbClr val="000000"/>
              </a:solidFill>
            </a:rPr>
            <a:t>alianzas con entidades del sector Institucional  (</a:t>
          </a:r>
          <a:r>
            <a:rPr lang="es-CO" sz="1700" b="1" dirty="0" smtClean="0">
              <a:solidFill>
                <a:srgbClr val="000000"/>
              </a:solidFill>
            </a:rPr>
            <a:t>25 </a:t>
          </a:r>
          <a:r>
            <a:rPr lang="es-CO" sz="1700" b="1" dirty="0">
              <a:solidFill>
                <a:srgbClr val="000000"/>
              </a:solidFill>
            </a:rPr>
            <a:t>Instituciones de Educación Superior.  </a:t>
          </a:r>
        </a:p>
        <a:p>
          <a:r>
            <a:rPr lang="es-CO" sz="1700" b="1" dirty="0">
              <a:solidFill>
                <a:srgbClr val="000000"/>
              </a:solidFill>
            </a:rPr>
            <a:t>Asociaciones, fundaciones, entidades sin ánimo de lucro).</a:t>
          </a:r>
        </a:p>
      </dgm:t>
    </dgm:pt>
    <dgm:pt modelId="{FA03F8FD-04B0-4730-9BC0-41EF9E7F5312}" type="parTrans" cxnId="{3310C76A-062D-4681-862E-A2FEDFC1D4C5}">
      <dgm:prSet/>
      <dgm:spPr/>
      <dgm:t>
        <a:bodyPr/>
        <a:lstStyle/>
        <a:p>
          <a:endParaRPr lang="es-CO"/>
        </a:p>
      </dgm:t>
    </dgm:pt>
    <dgm:pt modelId="{24C4F204-39A4-4353-8C5E-22B4AF88F293}" type="sibTrans" cxnId="{3310C76A-062D-4681-862E-A2FEDFC1D4C5}">
      <dgm:prSet/>
      <dgm:spPr/>
      <dgm:t>
        <a:bodyPr/>
        <a:lstStyle/>
        <a:p>
          <a:endParaRPr lang="es-CO"/>
        </a:p>
      </dgm:t>
    </dgm:pt>
    <dgm:pt modelId="{37677C1C-5B19-4DB7-A4AA-1567F13E6A1D}">
      <dgm:prSet custT="1"/>
      <dgm:spPr/>
      <dgm:t>
        <a:bodyPr/>
        <a:lstStyle/>
        <a:p>
          <a:r>
            <a:rPr lang="es-CO" sz="1800" dirty="0" smtClean="0"/>
            <a:t>37 </a:t>
          </a:r>
          <a:r>
            <a:rPr lang="es-CO" sz="1800" dirty="0"/>
            <a:t>alianzas con entidades del sector Gobierno</a:t>
          </a:r>
        </a:p>
      </dgm:t>
    </dgm:pt>
    <dgm:pt modelId="{90AD12B4-FAD9-42D7-8661-2A4D783C6693}" type="parTrans" cxnId="{CAD68740-0F37-4F0A-A71D-A5195C692CD8}">
      <dgm:prSet/>
      <dgm:spPr/>
      <dgm:t>
        <a:bodyPr/>
        <a:lstStyle/>
        <a:p>
          <a:endParaRPr lang="es-CO"/>
        </a:p>
      </dgm:t>
    </dgm:pt>
    <dgm:pt modelId="{7FC3D08F-895A-4FBD-A9C4-16653F91BFFC}" type="sibTrans" cxnId="{CAD68740-0F37-4F0A-A71D-A5195C692CD8}">
      <dgm:prSet/>
      <dgm:spPr/>
      <dgm:t>
        <a:bodyPr/>
        <a:lstStyle/>
        <a:p>
          <a:endParaRPr lang="es-CO"/>
        </a:p>
      </dgm:t>
    </dgm:pt>
    <dgm:pt modelId="{DF42AB04-BC17-4758-A419-F5B556C4892F}" type="pres">
      <dgm:prSet presAssocID="{8253DA14-D7FC-4862-9238-8FBB4BBAB1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551698-59F5-42CC-A08B-0CE43AF2F7D2}" type="pres">
      <dgm:prSet presAssocID="{214B7E64-5327-4CFB-B026-112277FA0D48}" presName="parentLin" presStyleCnt="0"/>
      <dgm:spPr/>
    </dgm:pt>
    <dgm:pt modelId="{40F4832C-4836-46EB-9508-772D3A6E3C09}" type="pres">
      <dgm:prSet presAssocID="{214B7E64-5327-4CFB-B026-112277FA0D48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7E4DCB4-1671-4011-9D42-4361B659F0E4}" type="pres">
      <dgm:prSet presAssocID="{214B7E64-5327-4CFB-B026-112277FA0D48}" presName="parentText" presStyleLbl="node1" presStyleIdx="0" presStyleCnt="5" custScaleX="1324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ECBC7-25DC-4B0C-979D-D5AE26114C79}" type="pres">
      <dgm:prSet presAssocID="{214B7E64-5327-4CFB-B026-112277FA0D48}" presName="negativeSpace" presStyleCnt="0"/>
      <dgm:spPr/>
    </dgm:pt>
    <dgm:pt modelId="{BF1955A4-AB6E-4E7B-ACE0-7DC53BB7AA56}" type="pres">
      <dgm:prSet presAssocID="{214B7E64-5327-4CFB-B026-112277FA0D48}" presName="childText" presStyleLbl="conFgAcc1" presStyleIdx="0" presStyleCnt="5">
        <dgm:presLayoutVars>
          <dgm:bulletEnabled val="1"/>
        </dgm:presLayoutVars>
      </dgm:prSet>
      <dgm:spPr/>
    </dgm:pt>
    <dgm:pt modelId="{3E5AF8A0-1767-44D3-9463-AE2C0871E296}" type="pres">
      <dgm:prSet presAssocID="{42B3C2B4-5C77-4DDC-BED3-F55057F68F89}" presName="spaceBetweenRectangles" presStyleCnt="0"/>
      <dgm:spPr/>
    </dgm:pt>
    <dgm:pt modelId="{72579816-6FB9-4B9C-B15C-E289F1DCCD8B}" type="pres">
      <dgm:prSet presAssocID="{A8239756-6E77-4B08-9685-6AEDFA75307E}" presName="parentLin" presStyleCnt="0"/>
      <dgm:spPr/>
    </dgm:pt>
    <dgm:pt modelId="{F5987942-C039-457A-815B-EF55F9BB0355}" type="pres">
      <dgm:prSet presAssocID="{A8239756-6E77-4B08-9685-6AEDFA75307E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A0ED3B7-38D6-4B01-97E3-E169F171F03A}" type="pres">
      <dgm:prSet presAssocID="{A8239756-6E77-4B08-9685-6AEDFA75307E}" presName="parentText" presStyleLbl="node1" presStyleIdx="1" presStyleCnt="5" custScaleX="1324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D8C65D-2CDA-451F-B817-B70E6A7FF80B}" type="pres">
      <dgm:prSet presAssocID="{A8239756-6E77-4B08-9685-6AEDFA75307E}" presName="negativeSpace" presStyleCnt="0"/>
      <dgm:spPr/>
    </dgm:pt>
    <dgm:pt modelId="{B376BA58-B556-46F3-9E13-C11C722CAFF1}" type="pres">
      <dgm:prSet presAssocID="{A8239756-6E77-4B08-9685-6AEDFA75307E}" presName="childText" presStyleLbl="conFgAcc1" presStyleIdx="1" presStyleCnt="5">
        <dgm:presLayoutVars>
          <dgm:bulletEnabled val="1"/>
        </dgm:presLayoutVars>
      </dgm:prSet>
      <dgm:spPr/>
    </dgm:pt>
    <dgm:pt modelId="{0413950B-44F1-4EC3-83F3-4881FFCDBEF9}" type="pres">
      <dgm:prSet presAssocID="{885012A9-BF33-4C00-BA31-ECFB162BD63F}" presName="spaceBetweenRectangles" presStyleCnt="0"/>
      <dgm:spPr/>
    </dgm:pt>
    <dgm:pt modelId="{D86BC0C3-556E-4506-86AE-2A0E944DF714}" type="pres">
      <dgm:prSet presAssocID="{C440F934-D220-4B31-A78D-454CCE0EC06B}" presName="parentLin" presStyleCnt="0"/>
      <dgm:spPr/>
    </dgm:pt>
    <dgm:pt modelId="{D88A06D7-7DE1-457D-B1C1-F53B053EE1A5}" type="pres">
      <dgm:prSet presAssocID="{C440F934-D220-4B31-A78D-454CCE0EC06B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F3788A75-B5CF-4135-BEF7-D09AB86ADF72}" type="pres">
      <dgm:prSet presAssocID="{C440F934-D220-4B31-A78D-454CCE0EC06B}" presName="parentText" presStyleLbl="node1" presStyleIdx="2" presStyleCnt="5" custScaleX="13241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07ECF-3BFD-455B-87B2-662F32946248}" type="pres">
      <dgm:prSet presAssocID="{C440F934-D220-4B31-A78D-454CCE0EC06B}" presName="negativeSpace" presStyleCnt="0"/>
      <dgm:spPr/>
    </dgm:pt>
    <dgm:pt modelId="{46B85065-6319-4B5B-A491-7DF836A7528E}" type="pres">
      <dgm:prSet presAssocID="{C440F934-D220-4B31-A78D-454CCE0EC06B}" presName="childText" presStyleLbl="conFgAcc1" presStyleIdx="2" presStyleCnt="5">
        <dgm:presLayoutVars>
          <dgm:bulletEnabled val="1"/>
        </dgm:presLayoutVars>
      </dgm:prSet>
      <dgm:spPr/>
    </dgm:pt>
    <dgm:pt modelId="{52B3D59A-26BF-466E-8508-DD5F0E80A02E}" type="pres">
      <dgm:prSet presAssocID="{648EF916-6911-4823-852B-E1F0EED99BEC}" presName="spaceBetweenRectangles" presStyleCnt="0"/>
      <dgm:spPr/>
    </dgm:pt>
    <dgm:pt modelId="{E531CE89-1AA1-4582-8960-382405937EE5}" type="pres">
      <dgm:prSet presAssocID="{37677C1C-5B19-4DB7-A4AA-1567F13E6A1D}" presName="parentLin" presStyleCnt="0"/>
      <dgm:spPr/>
    </dgm:pt>
    <dgm:pt modelId="{B093533B-1987-4489-85FA-977246DF5936}" type="pres">
      <dgm:prSet presAssocID="{37677C1C-5B19-4DB7-A4AA-1567F13E6A1D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2C40AFE2-28CE-48A2-8207-0B483B768A0E}" type="pres">
      <dgm:prSet presAssocID="{37677C1C-5B19-4DB7-A4AA-1567F13E6A1D}" presName="parentText" presStyleLbl="node1" presStyleIdx="3" presStyleCnt="5" custScaleX="1315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8A5DA8-3851-4DC3-9447-A4A6AE21B347}" type="pres">
      <dgm:prSet presAssocID="{37677C1C-5B19-4DB7-A4AA-1567F13E6A1D}" presName="negativeSpace" presStyleCnt="0"/>
      <dgm:spPr/>
    </dgm:pt>
    <dgm:pt modelId="{5A6F8185-A2F8-497F-9866-46E450BCF6DC}" type="pres">
      <dgm:prSet presAssocID="{37677C1C-5B19-4DB7-A4AA-1567F13E6A1D}" presName="childText" presStyleLbl="conFgAcc1" presStyleIdx="3" presStyleCnt="5">
        <dgm:presLayoutVars>
          <dgm:bulletEnabled val="1"/>
        </dgm:presLayoutVars>
      </dgm:prSet>
      <dgm:spPr/>
    </dgm:pt>
    <dgm:pt modelId="{C8ED35D5-A753-4323-80E9-0511D433682D}" type="pres">
      <dgm:prSet presAssocID="{7FC3D08F-895A-4FBD-A9C4-16653F91BFFC}" presName="spaceBetweenRectangles" presStyleCnt="0"/>
      <dgm:spPr/>
    </dgm:pt>
    <dgm:pt modelId="{F5042B15-C383-4670-AA3E-9FE42EAE9100}" type="pres">
      <dgm:prSet presAssocID="{5032F479-401B-49A9-BB49-E4415E1B8044}" presName="parentLin" presStyleCnt="0"/>
      <dgm:spPr/>
    </dgm:pt>
    <dgm:pt modelId="{09F75048-0857-4DCD-A404-2C1F3B60B51D}" type="pres">
      <dgm:prSet presAssocID="{5032F479-401B-49A9-BB49-E4415E1B8044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F5CAB6C4-45F3-438D-8103-1079DE08C81F}" type="pres">
      <dgm:prSet presAssocID="{5032F479-401B-49A9-BB49-E4415E1B8044}" presName="parentText" presStyleLbl="node1" presStyleIdx="4" presStyleCnt="5" custScaleX="131559" custScaleY="23502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7EBED-285D-4672-ABFE-BC0A745F02E6}" type="pres">
      <dgm:prSet presAssocID="{5032F479-401B-49A9-BB49-E4415E1B8044}" presName="negativeSpace" presStyleCnt="0"/>
      <dgm:spPr/>
    </dgm:pt>
    <dgm:pt modelId="{44396CBE-C49C-4D7C-A4A6-50517AF6CCA1}" type="pres">
      <dgm:prSet presAssocID="{5032F479-401B-49A9-BB49-E4415E1B804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80F8798-3BF8-4ED3-B88B-5EC217EBF275}" srcId="{8253DA14-D7FC-4862-9238-8FBB4BBAB149}" destId="{A8239756-6E77-4B08-9685-6AEDFA75307E}" srcOrd="1" destOrd="0" parTransId="{EAA275F6-AE41-4A0C-8847-6C807F15E851}" sibTransId="{885012A9-BF33-4C00-BA31-ECFB162BD63F}"/>
    <dgm:cxn modelId="{7D89CC75-52F7-463B-A1F3-521254D56352}" srcId="{8253DA14-D7FC-4862-9238-8FBB4BBAB149}" destId="{214B7E64-5327-4CFB-B026-112277FA0D48}" srcOrd="0" destOrd="0" parTransId="{BDFFE271-93E2-4171-8261-675176A97869}" sibTransId="{42B3C2B4-5C77-4DDC-BED3-F55057F68F89}"/>
    <dgm:cxn modelId="{181F3479-6B73-4A4B-9D7D-CEAE09498BED}" type="presOf" srcId="{214B7E64-5327-4CFB-B026-112277FA0D48}" destId="{97E4DCB4-1671-4011-9D42-4361B659F0E4}" srcOrd="1" destOrd="0" presId="urn:microsoft.com/office/officeart/2005/8/layout/list1"/>
    <dgm:cxn modelId="{30D6428A-7584-4049-9C4C-1645AF5F440E}" srcId="{8253DA14-D7FC-4862-9238-8FBB4BBAB149}" destId="{C440F934-D220-4B31-A78D-454CCE0EC06B}" srcOrd="2" destOrd="0" parTransId="{0ED508EA-4339-4273-B354-AD57834448C8}" sibTransId="{648EF916-6911-4823-852B-E1F0EED99BEC}"/>
    <dgm:cxn modelId="{2FBB4F0C-C62E-4EFC-9269-74EAE19590D5}" type="presOf" srcId="{37677C1C-5B19-4DB7-A4AA-1567F13E6A1D}" destId="{B093533B-1987-4489-85FA-977246DF5936}" srcOrd="0" destOrd="0" presId="urn:microsoft.com/office/officeart/2005/8/layout/list1"/>
    <dgm:cxn modelId="{964E4724-5CB8-466B-84C6-92C072175432}" type="presOf" srcId="{5032F479-401B-49A9-BB49-E4415E1B8044}" destId="{09F75048-0857-4DCD-A404-2C1F3B60B51D}" srcOrd="0" destOrd="0" presId="urn:microsoft.com/office/officeart/2005/8/layout/list1"/>
    <dgm:cxn modelId="{3310C76A-062D-4681-862E-A2FEDFC1D4C5}" srcId="{8253DA14-D7FC-4862-9238-8FBB4BBAB149}" destId="{5032F479-401B-49A9-BB49-E4415E1B8044}" srcOrd="4" destOrd="0" parTransId="{FA03F8FD-04B0-4730-9BC0-41EF9E7F5312}" sibTransId="{24C4F204-39A4-4353-8C5E-22B4AF88F293}"/>
    <dgm:cxn modelId="{1C0C66E7-1386-46CF-AE65-DA971E917CE4}" type="presOf" srcId="{5032F479-401B-49A9-BB49-E4415E1B8044}" destId="{F5CAB6C4-45F3-438D-8103-1079DE08C81F}" srcOrd="1" destOrd="0" presId="urn:microsoft.com/office/officeart/2005/8/layout/list1"/>
    <dgm:cxn modelId="{715D8221-3278-4275-8554-36547B52F81C}" type="presOf" srcId="{8253DA14-D7FC-4862-9238-8FBB4BBAB149}" destId="{DF42AB04-BC17-4758-A419-F5B556C4892F}" srcOrd="0" destOrd="0" presId="urn:microsoft.com/office/officeart/2005/8/layout/list1"/>
    <dgm:cxn modelId="{3342EC4D-5BAE-43A7-B3B1-291C8D83F10B}" type="presOf" srcId="{37677C1C-5B19-4DB7-A4AA-1567F13E6A1D}" destId="{2C40AFE2-28CE-48A2-8207-0B483B768A0E}" srcOrd="1" destOrd="0" presId="urn:microsoft.com/office/officeart/2005/8/layout/list1"/>
    <dgm:cxn modelId="{11311F3D-EC22-4EB6-AE0C-93534C89D005}" type="presOf" srcId="{C440F934-D220-4B31-A78D-454CCE0EC06B}" destId="{F3788A75-B5CF-4135-BEF7-D09AB86ADF72}" srcOrd="1" destOrd="0" presId="urn:microsoft.com/office/officeart/2005/8/layout/list1"/>
    <dgm:cxn modelId="{5FD514D5-E270-4B2C-A6E9-A9D50F6CDBF0}" type="presOf" srcId="{214B7E64-5327-4CFB-B026-112277FA0D48}" destId="{40F4832C-4836-46EB-9508-772D3A6E3C09}" srcOrd="0" destOrd="0" presId="urn:microsoft.com/office/officeart/2005/8/layout/list1"/>
    <dgm:cxn modelId="{CAD68740-0F37-4F0A-A71D-A5195C692CD8}" srcId="{8253DA14-D7FC-4862-9238-8FBB4BBAB149}" destId="{37677C1C-5B19-4DB7-A4AA-1567F13E6A1D}" srcOrd="3" destOrd="0" parTransId="{90AD12B4-FAD9-42D7-8661-2A4D783C6693}" sibTransId="{7FC3D08F-895A-4FBD-A9C4-16653F91BFFC}"/>
    <dgm:cxn modelId="{7DEAE504-154B-479E-A355-3F9C7AC7EA9F}" type="presOf" srcId="{C440F934-D220-4B31-A78D-454CCE0EC06B}" destId="{D88A06D7-7DE1-457D-B1C1-F53B053EE1A5}" srcOrd="0" destOrd="0" presId="urn:microsoft.com/office/officeart/2005/8/layout/list1"/>
    <dgm:cxn modelId="{4FDAB51C-1407-4669-BB55-6862742D2A53}" type="presOf" srcId="{A8239756-6E77-4B08-9685-6AEDFA75307E}" destId="{F5987942-C039-457A-815B-EF55F9BB0355}" srcOrd="0" destOrd="0" presId="urn:microsoft.com/office/officeart/2005/8/layout/list1"/>
    <dgm:cxn modelId="{42D71D5F-EB1F-4D9E-88F0-572C9DADAF38}" type="presOf" srcId="{A8239756-6E77-4B08-9685-6AEDFA75307E}" destId="{9A0ED3B7-38D6-4B01-97E3-E169F171F03A}" srcOrd="1" destOrd="0" presId="urn:microsoft.com/office/officeart/2005/8/layout/list1"/>
    <dgm:cxn modelId="{AC5444EC-92E9-4EF0-98DF-AFD0A1DACA33}" type="presParOf" srcId="{DF42AB04-BC17-4758-A419-F5B556C4892F}" destId="{ED551698-59F5-42CC-A08B-0CE43AF2F7D2}" srcOrd="0" destOrd="0" presId="urn:microsoft.com/office/officeart/2005/8/layout/list1"/>
    <dgm:cxn modelId="{24F66050-91F7-4D61-A4DD-B877A415984F}" type="presParOf" srcId="{ED551698-59F5-42CC-A08B-0CE43AF2F7D2}" destId="{40F4832C-4836-46EB-9508-772D3A6E3C09}" srcOrd="0" destOrd="0" presId="urn:microsoft.com/office/officeart/2005/8/layout/list1"/>
    <dgm:cxn modelId="{65138F62-CCC0-43AE-A5E6-BE10D194A5AC}" type="presParOf" srcId="{ED551698-59F5-42CC-A08B-0CE43AF2F7D2}" destId="{97E4DCB4-1671-4011-9D42-4361B659F0E4}" srcOrd="1" destOrd="0" presId="urn:microsoft.com/office/officeart/2005/8/layout/list1"/>
    <dgm:cxn modelId="{5E24D778-BB4D-40B4-9B81-C94F045CF747}" type="presParOf" srcId="{DF42AB04-BC17-4758-A419-F5B556C4892F}" destId="{C94ECBC7-25DC-4B0C-979D-D5AE26114C79}" srcOrd="1" destOrd="0" presId="urn:microsoft.com/office/officeart/2005/8/layout/list1"/>
    <dgm:cxn modelId="{656F7C5C-6705-4CB6-827E-0B05CE19C1D6}" type="presParOf" srcId="{DF42AB04-BC17-4758-A419-F5B556C4892F}" destId="{BF1955A4-AB6E-4E7B-ACE0-7DC53BB7AA56}" srcOrd="2" destOrd="0" presId="urn:microsoft.com/office/officeart/2005/8/layout/list1"/>
    <dgm:cxn modelId="{091A1E5F-830A-444F-920E-D74DFA342368}" type="presParOf" srcId="{DF42AB04-BC17-4758-A419-F5B556C4892F}" destId="{3E5AF8A0-1767-44D3-9463-AE2C0871E296}" srcOrd="3" destOrd="0" presId="urn:microsoft.com/office/officeart/2005/8/layout/list1"/>
    <dgm:cxn modelId="{082BC9D2-8967-40DA-9699-E4CA4DC3620E}" type="presParOf" srcId="{DF42AB04-BC17-4758-A419-F5B556C4892F}" destId="{72579816-6FB9-4B9C-B15C-E289F1DCCD8B}" srcOrd="4" destOrd="0" presId="urn:microsoft.com/office/officeart/2005/8/layout/list1"/>
    <dgm:cxn modelId="{E3F34633-BFFB-46B0-9122-0D59D7692046}" type="presParOf" srcId="{72579816-6FB9-4B9C-B15C-E289F1DCCD8B}" destId="{F5987942-C039-457A-815B-EF55F9BB0355}" srcOrd="0" destOrd="0" presId="urn:microsoft.com/office/officeart/2005/8/layout/list1"/>
    <dgm:cxn modelId="{9E4E8965-0687-404B-A7B8-17AB21898857}" type="presParOf" srcId="{72579816-6FB9-4B9C-B15C-E289F1DCCD8B}" destId="{9A0ED3B7-38D6-4B01-97E3-E169F171F03A}" srcOrd="1" destOrd="0" presId="urn:microsoft.com/office/officeart/2005/8/layout/list1"/>
    <dgm:cxn modelId="{17C01826-1CFF-4394-8AB2-35C9D1A05D3B}" type="presParOf" srcId="{DF42AB04-BC17-4758-A419-F5B556C4892F}" destId="{65D8C65D-2CDA-451F-B817-B70E6A7FF80B}" srcOrd="5" destOrd="0" presId="urn:microsoft.com/office/officeart/2005/8/layout/list1"/>
    <dgm:cxn modelId="{0DD21C3F-8EE2-4385-A9B3-489D82416C81}" type="presParOf" srcId="{DF42AB04-BC17-4758-A419-F5B556C4892F}" destId="{B376BA58-B556-46F3-9E13-C11C722CAFF1}" srcOrd="6" destOrd="0" presId="urn:microsoft.com/office/officeart/2005/8/layout/list1"/>
    <dgm:cxn modelId="{B8F8B643-F145-49B8-B208-340F1BE87B7C}" type="presParOf" srcId="{DF42AB04-BC17-4758-A419-F5B556C4892F}" destId="{0413950B-44F1-4EC3-83F3-4881FFCDBEF9}" srcOrd="7" destOrd="0" presId="urn:microsoft.com/office/officeart/2005/8/layout/list1"/>
    <dgm:cxn modelId="{9BBCD9EE-C607-4BBE-8377-8BF7F7DCEF9C}" type="presParOf" srcId="{DF42AB04-BC17-4758-A419-F5B556C4892F}" destId="{D86BC0C3-556E-4506-86AE-2A0E944DF714}" srcOrd="8" destOrd="0" presId="urn:microsoft.com/office/officeart/2005/8/layout/list1"/>
    <dgm:cxn modelId="{AB1083CD-F12E-46F1-8376-026220B1B259}" type="presParOf" srcId="{D86BC0C3-556E-4506-86AE-2A0E944DF714}" destId="{D88A06D7-7DE1-457D-B1C1-F53B053EE1A5}" srcOrd="0" destOrd="0" presId="urn:microsoft.com/office/officeart/2005/8/layout/list1"/>
    <dgm:cxn modelId="{C13AB5FA-8F61-408E-9B04-0611DA645B97}" type="presParOf" srcId="{D86BC0C3-556E-4506-86AE-2A0E944DF714}" destId="{F3788A75-B5CF-4135-BEF7-D09AB86ADF72}" srcOrd="1" destOrd="0" presId="urn:microsoft.com/office/officeart/2005/8/layout/list1"/>
    <dgm:cxn modelId="{985A103A-D388-4880-8F13-5A7065AD03D8}" type="presParOf" srcId="{DF42AB04-BC17-4758-A419-F5B556C4892F}" destId="{3F807ECF-3BFD-455B-87B2-662F32946248}" srcOrd="9" destOrd="0" presId="urn:microsoft.com/office/officeart/2005/8/layout/list1"/>
    <dgm:cxn modelId="{68ACDA70-4F83-4203-B623-D1B0A34F1CB1}" type="presParOf" srcId="{DF42AB04-BC17-4758-A419-F5B556C4892F}" destId="{46B85065-6319-4B5B-A491-7DF836A7528E}" srcOrd="10" destOrd="0" presId="urn:microsoft.com/office/officeart/2005/8/layout/list1"/>
    <dgm:cxn modelId="{3F8A2559-DB79-456B-9207-F50B632D0F58}" type="presParOf" srcId="{DF42AB04-BC17-4758-A419-F5B556C4892F}" destId="{52B3D59A-26BF-466E-8508-DD5F0E80A02E}" srcOrd="11" destOrd="0" presId="urn:microsoft.com/office/officeart/2005/8/layout/list1"/>
    <dgm:cxn modelId="{030222D4-36CD-4102-9CB4-0319A4408F17}" type="presParOf" srcId="{DF42AB04-BC17-4758-A419-F5B556C4892F}" destId="{E531CE89-1AA1-4582-8960-382405937EE5}" srcOrd="12" destOrd="0" presId="urn:microsoft.com/office/officeart/2005/8/layout/list1"/>
    <dgm:cxn modelId="{5B36DBA9-ECC0-400E-B698-41C79CF7C533}" type="presParOf" srcId="{E531CE89-1AA1-4582-8960-382405937EE5}" destId="{B093533B-1987-4489-85FA-977246DF5936}" srcOrd="0" destOrd="0" presId="urn:microsoft.com/office/officeart/2005/8/layout/list1"/>
    <dgm:cxn modelId="{D5A18EDD-A0C1-462C-85CA-5D719C36E01A}" type="presParOf" srcId="{E531CE89-1AA1-4582-8960-382405937EE5}" destId="{2C40AFE2-28CE-48A2-8207-0B483B768A0E}" srcOrd="1" destOrd="0" presId="urn:microsoft.com/office/officeart/2005/8/layout/list1"/>
    <dgm:cxn modelId="{F00DA250-E9F1-4A07-ABCF-03976FDDD373}" type="presParOf" srcId="{DF42AB04-BC17-4758-A419-F5B556C4892F}" destId="{5D8A5DA8-3851-4DC3-9447-A4A6AE21B347}" srcOrd="13" destOrd="0" presId="urn:microsoft.com/office/officeart/2005/8/layout/list1"/>
    <dgm:cxn modelId="{DC8B6CFF-6D54-4394-86A9-EB62FD608F91}" type="presParOf" srcId="{DF42AB04-BC17-4758-A419-F5B556C4892F}" destId="{5A6F8185-A2F8-497F-9866-46E450BCF6DC}" srcOrd="14" destOrd="0" presId="urn:microsoft.com/office/officeart/2005/8/layout/list1"/>
    <dgm:cxn modelId="{A10692C7-AE17-43EA-8D20-2C6CAF1C43CE}" type="presParOf" srcId="{DF42AB04-BC17-4758-A419-F5B556C4892F}" destId="{C8ED35D5-A753-4323-80E9-0511D433682D}" srcOrd="15" destOrd="0" presId="urn:microsoft.com/office/officeart/2005/8/layout/list1"/>
    <dgm:cxn modelId="{49A50A63-87CF-45ED-AB42-771C43C3E737}" type="presParOf" srcId="{DF42AB04-BC17-4758-A419-F5B556C4892F}" destId="{F5042B15-C383-4670-AA3E-9FE42EAE9100}" srcOrd="16" destOrd="0" presId="urn:microsoft.com/office/officeart/2005/8/layout/list1"/>
    <dgm:cxn modelId="{A1E7923B-352E-4DCF-9EA1-19E8A17E6773}" type="presParOf" srcId="{F5042B15-C383-4670-AA3E-9FE42EAE9100}" destId="{09F75048-0857-4DCD-A404-2C1F3B60B51D}" srcOrd="0" destOrd="0" presId="urn:microsoft.com/office/officeart/2005/8/layout/list1"/>
    <dgm:cxn modelId="{F26E82F1-7F1A-44D7-B1D2-957EC8FBB621}" type="presParOf" srcId="{F5042B15-C383-4670-AA3E-9FE42EAE9100}" destId="{F5CAB6C4-45F3-438D-8103-1079DE08C81F}" srcOrd="1" destOrd="0" presId="urn:microsoft.com/office/officeart/2005/8/layout/list1"/>
    <dgm:cxn modelId="{F0293C92-14CF-45EE-A221-4CB53741D3C7}" type="presParOf" srcId="{DF42AB04-BC17-4758-A419-F5B556C4892F}" destId="{8777EBED-285D-4672-ABFE-BC0A745F02E6}" srcOrd="17" destOrd="0" presId="urn:microsoft.com/office/officeart/2005/8/layout/list1"/>
    <dgm:cxn modelId="{2014748F-0BFC-4E33-B1F5-3BD3CD7DBD24}" type="presParOf" srcId="{DF42AB04-BC17-4758-A419-F5B556C4892F}" destId="{44396CBE-C49C-4D7C-A4A6-50517AF6CC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55A4-AB6E-4E7B-ACE0-7DC53BB7AA56}">
      <dsp:nvSpPr>
        <dsp:cNvPr id="0" name=""/>
        <dsp:cNvSpPr/>
      </dsp:nvSpPr>
      <dsp:spPr>
        <a:xfrm>
          <a:off x="0" y="332592"/>
          <a:ext cx="5407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4DCB4-1671-4011-9D42-4361B659F0E4}">
      <dsp:nvSpPr>
        <dsp:cNvPr id="0" name=""/>
        <dsp:cNvSpPr/>
      </dsp:nvSpPr>
      <dsp:spPr>
        <a:xfrm>
          <a:off x="270372" y="52152"/>
          <a:ext cx="501219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72" tIns="0" rIns="143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accent1">
                  <a:lumMod val="75000"/>
                </a:schemeClr>
              </a:solidFill>
            </a:rPr>
            <a:t>26</a:t>
          </a:r>
          <a:r>
            <a:rPr lang="es-CO" sz="1800" kern="1200" dirty="0" smtClean="0"/>
            <a:t> </a:t>
          </a:r>
          <a:r>
            <a:rPr lang="es-CO" sz="1800" kern="1200" dirty="0"/>
            <a:t>alianzas con entidades del sector Comercial</a:t>
          </a:r>
        </a:p>
      </dsp:txBody>
      <dsp:txXfrm>
        <a:off x="297752" y="79532"/>
        <a:ext cx="4957430" cy="506120"/>
      </dsp:txXfrm>
    </dsp:sp>
    <dsp:sp modelId="{B376BA58-B556-46F3-9E13-C11C722CAFF1}">
      <dsp:nvSpPr>
        <dsp:cNvPr id="0" name=""/>
        <dsp:cNvSpPr/>
      </dsp:nvSpPr>
      <dsp:spPr>
        <a:xfrm>
          <a:off x="0" y="1194432"/>
          <a:ext cx="5407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ED3B7-38D6-4B01-97E3-E169F171F03A}">
      <dsp:nvSpPr>
        <dsp:cNvPr id="0" name=""/>
        <dsp:cNvSpPr/>
      </dsp:nvSpPr>
      <dsp:spPr>
        <a:xfrm>
          <a:off x="270372" y="913992"/>
          <a:ext cx="501219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72" tIns="0" rIns="143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accent1">
                  <a:lumMod val="75000"/>
                </a:schemeClr>
              </a:solidFill>
            </a:rPr>
            <a:t>32</a:t>
          </a:r>
          <a:r>
            <a:rPr lang="es-CO" sz="1800" kern="1200" dirty="0" smtClean="0"/>
            <a:t> </a:t>
          </a:r>
          <a:r>
            <a:rPr lang="es-CO" sz="1800" kern="1200" dirty="0"/>
            <a:t>alianzas con entidades del sector Defensa</a:t>
          </a:r>
        </a:p>
      </dsp:txBody>
      <dsp:txXfrm>
        <a:off x="297752" y="941372"/>
        <a:ext cx="4957430" cy="506120"/>
      </dsp:txXfrm>
    </dsp:sp>
    <dsp:sp modelId="{46B85065-6319-4B5B-A491-7DF836A7528E}">
      <dsp:nvSpPr>
        <dsp:cNvPr id="0" name=""/>
        <dsp:cNvSpPr/>
      </dsp:nvSpPr>
      <dsp:spPr>
        <a:xfrm>
          <a:off x="0" y="2056272"/>
          <a:ext cx="5407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88A75-B5CF-4135-BEF7-D09AB86ADF72}">
      <dsp:nvSpPr>
        <dsp:cNvPr id="0" name=""/>
        <dsp:cNvSpPr/>
      </dsp:nvSpPr>
      <dsp:spPr>
        <a:xfrm>
          <a:off x="270372" y="1775832"/>
          <a:ext cx="501219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72" tIns="0" rIns="143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accent1">
                  <a:lumMod val="75000"/>
                </a:schemeClr>
              </a:solidFill>
            </a:rPr>
            <a:t>57</a:t>
          </a:r>
          <a:r>
            <a:rPr lang="es-CO" sz="1800" kern="1200" dirty="0" smtClean="0"/>
            <a:t> </a:t>
          </a:r>
          <a:r>
            <a:rPr lang="es-CO" sz="1800" kern="1200" dirty="0"/>
            <a:t>alianzas con entidades del sector Salud</a:t>
          </a:r>
        </a:p>
      </dsp:txBody>
      <dsp:txXfrm>
        <a:off x="297752" y="1803212"/>
        <a:ext cx="4957430" cy="506120"/>
      </dsp:txXfrm>
    </dsp:sp>
    <dsp:sp modelId="{5A6F8185-A2F8-497F-9866-46E450BCF6DC}">
      <dsp:nvSpPr>
        <dsp:cNvPr id="0" name=""/>
        <dsp:cNvSpPr/>
      </dsp:nvSpPr>
      <dsp:spPr>
        <a:xfrm>
          <a:off x="0" y="2918112"/>
          <a:ext cx="5407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0AFE2-28CE-48A2-8207-0B483B768A0E}">
      <dsp:nvSpPr>
        <dsp:cNvPr id="0" name=""/>
        <dsp:cNvSpPr/>
      </dsp:nvSpPr>
      <dsp:spPr>
        <a:xfrm>
          <a:off x="270372" y="2637672"/>
          <a:ext cx="497978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72" tIns="0" rIns="14307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37 </a:t>
          </a:r>
          <a:r>
            <a:rPr lang="es-CO" sz="1800" kern="1200" dirty="0"/>
            <a:t>alianzas con entidades del sector Gobierno</a:t>
          </a:r>
        </a:p>
      </dsp:txBody>
      <dsp:txXfrm>
        <a:off x="297752" y="2665052"/>
        <a:ext cx="4925029" cy="506120"/>
      </dsp:txXfrm>
    </dsp:sp>
    <dsp:sp modelId="{44396CBE-C49C-4D7C-A4A6-50517AF6CCA1}">
      <dsp:nvSpPr>
        <dsp:cNvPr id="0" name=""/>
        <dsp:cNvSpPr/>
      </dsp:nvSpPr>
      <dsp:spPr>
        <a:xfrm>
          <a:off x="0" y="4537286"/>
          <a:ext cx="540744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AB6C4-45F3-438D-8103-1079DE08C81F}">
      <dsp:nvSpPr>
        <dsp:cNvPr id="0" name=""/>
        <dsp:cNvSpPr/>
      </dsp:nvSpPr>
      <dsp:spPr>
        <a:xfrm>
          <a:off x="270372" y="3499512"/>
          <a:ext cx="4979789" cy="13182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072" tIns="0" rIns="14307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chemeClr val="accent1">
                  <a:lumMod val="75000"/>
                </a:schemeClr>
              </a:solidFill>
            </a:rPr>
            <a:t>54</a:t>
          </a:r>
          <a:r>
            <a:rPr lang="es-CO" sz="1700" b="1" kern="1200" dirty="0" smtClean="0">
              <a:solidFill>
                <a:srgbClr val="000000"/>
              </a:solidFill>
            </a:rPr>
            <a:t> </a:t>
          </a:r>
          <a:r>
            <a:rPr lang="es-CO" sz="1700" b="1" kern="1200" dirty="0">
              <a:solidFill>
                <a:srgbClr val="000000"/>
              </a:solidFill>
            </a:rPr>
            <a:t>alianzas con entidades del sector Institucional  (</a:t>
          </a:r>
          <a:r>
            <a:rPr lang="es-CO" sz="1700" b="1" kern="1200" dirty="0" smtClean="0">
              <a:solidFill>
                <a:srgbClr val="000000"/>
              </a:solidFill>
            </a:rPr>
            <a:t>25 </a:t>
          </a:r>
          <a:r>
            <a:rPr lang="es-CO" sz="1700" b="1" kern="1200" dirty="0">
              <a:solidFill>
                <a:srgbClr val="000000"/>
              </a:solidFill>
            </a:rPr>
            <a:t>Instituciones de Educación Superior. 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>
              <a:solidFill>
                <a:srgbClr val="000000"/>
              </a:solidFill>
            </a:rPr>
            <a:t>Asociaciones, fundaciones, entidades sin ánimo de lucro).</a:t>
          </a:r>
        </a:p>
      </dsp:txBody>
      <dsp:txXfrm>
        <a:off x="334722" y="3563862"/>
        <a:ext cx="4851089" cy="118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76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02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10/07/2024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FACEE-5547-5DDC-AE7B-06213BF08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0" y="496711"/>
            <a:ext cx="7051590" cy="2447657"/>
          </a:xfrm>
        </p:spPr>
        <p:txBody>
          <a:bodyPr>
            <a:normAutofit fontScale="90000"/>
          </a:bodyPr>
          <a:lstStyle/>
          <a:p>
            <a:r>
              <a:rPr lang="es-MX" sz="6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Convenios Nacionales</a:t>
            </a: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 julio 2024)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B3B3AFD-ADFF-0092-338E-0335F012447B}"/>
              </a:ext>
            </a:extLst>
          </p:cNvPr>
          <p:cNvSpPr/>
          <p:nvPr/>
        </p:nvSpPr>
        <p:spPr>
          <a:xfrm>
            <a:off x="1960216" y="912627"/>
            <a:ext cx="8565195" cy="514467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12">
            <a:extLst>
              <a:ext uri="{FF2B5EF4-FFF2-40B4-BE49-F238E27FC236}">
                <a16:creationId xmlns:a16="http://schemas.microsoft.com/office/drawing/2014/main" id="{1E2A41EC-9224-2744-3744-9EACEFC5478F}"/>
              </a:ext>
            </a:extLst>
          </p:cNvPr>
          <p:cNvSpPr/>
          <p:nvPr/>
        </p:nvSpPr>
        <p:spPr>
          <a:xfrm>
            <a:off x="2170537" y="1057752"/>
            <a:ext cx="8144557" cy="132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>
                  <a:noFill/>
                </a:ln>
                <a:solidFill>
                  <a:srgbClr val="0023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Resolución Rectoral 2587 de 2019: </a:t>
            </a:r>
            <a:r>
              <a:rPr kumimoji="0" lang="es-E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Reglamenta la celebración de Convenios Nacionales de la Universidad Militar Nueva Granada. </a:t>
            </a:r>
            <a:endParaRPr kumimoji="0" lang="es-ES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F6776C-E217-5F42-3325-F9DB1CB07765}"/>
              </a:ext>
            </a:extLst>
          </p:cNvPr>
          <p:cNvSpPr/>
          <p:nvPr/>
        </p:nvSpPr>
        <p:spPr>
          <a:xfrm>
            <a:off x="1990800" y="2459166"/>
            <a:ext cx="8504029" cy="3415017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12">
            <a:extLst>
              <a:ext uri="{FF2B5EF4-FFF2-40B4-BE49-F238E27FC236}">
                <a16:creationId xmlns:a16="http://schemas.microsoft.com/office/drawing/2014/main" id="{2B817274-83B2-1A62-ACE3-ECBC9D182C67}"/>
              </a:ext>
            </a:extLst>
          </p:cNvPr>
          <p:cNvSpPr/>
          <p:nvPr/>
        </p:nvSpPr>
        <p:spPr>
          <a:xfrm>
            <a:off x="2049028" y="2530356"/>
            <a:ext cx="8387570" cy="3305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proceso de celebración de Convenios Nacionales: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orienta y realiza a través de la División de Extensión y Proyección Social (con excepción de los de Ciencia, Tecnología e innovación que son exclusivos de la Vicerrectoría de Investigaciones).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plica a todas las sedes y dependencias de la Universidad.</a:t>
            </a:r>
          </a:p>
        </p:txBody>
      </p:sp>
    </p:spTree>
    <p:extLst>
      <p:ext uri="{BB962C8B-B14F-4D97-AF65-F5344CB8AC3E}">
        <p14:creationId xmlns:p14="http://schemas.microsoft.com/office/powerpoint/2010/main" val="17187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7D36355-FA56-2A26-912E-F5E534649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01132"/>
              </p:ext>
            </p:extLst>
          </p:nvPr>
        </p:nvGraphicFramePr>
        <p:xfrm>
          <a:off x="552355" y="1281560"/>
          <a:ext cx="6338894" cy="4559001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65454">
                  <a:extLst>
                    <a:ext uri="{9D8B030D-6E8A-4147-A177-3AD203B41FA5}">
                      <a16:colId xmlns:a16="http://schemas.microsoft.com/office/drawing/2014/main" val="1175326426"/>
                    </a:ext>
                  </a:extLst>
                </a:gridCol>
                <a:gridCol w="3620444">
                  <a:extLst>
                    <a:ext uri="{9D8B030D-6E8A-4147-A177-3AD203B41FA5}">
                      <a16:colId xmlns:a16="http://schemas.microsoft.com/office/drawing/2014/main" val="2380596641"/>
                    </a:ext>
                  </a:extLst>
                </a:gridCol>
                <a:gridCol w="2152996">
                  <a:extLst>
                    <a:ext uri="{9D8B030D-6E8A-4147-A177-3AD203B41FA5}">
                      <a16:colId xmlns:a16="http://schemas.microsoft.com/office/drawing/2014/main" val="1429424641"/>
                    </a:ext>
                  </a:extLst>
                </a:gridCol>
              </a:tblGrid>
              <a:tr h="48845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CONVENIOS NACIONALES VIGENTES</a:t>
                      </a:r>
                      <a:endParaRPr lang="es-CO" sz="2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26622"/>
                  </a:ext>
                </a:extLst>
              </a:tr>
              <a:tr h="4070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TIPO DE CONVENIO</a:t>
                      </a:r>
                      <a:endParaRPr lang="es-CO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CANTIDAD</a:t>
                      </a:r>
                      <a:endParaRPr lang="es-CO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027169"/>
                  </a:ext>
                </a:extLst>
              </a:tr>
              <a:tr h="4070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Marco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effectLst/>
                        </a:rPr>
                        <a:t>44</a:t>
                      </a:r>
                      <a:endParaRPr lang="es-CO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69209"/>
                  </a:ext>
                </a:extLst>
              </a:tr>
              <a:tr h="40705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Específicos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 smtClean="0">
                          <a:effectLst/>
                        </a:rPr>
                        <a:t>162</a:t>
                      </a:r>
                      <a:endParaRPr lang="es-CO" sz="2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3434007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 </a:t>
                      </a:r>
                      <a:endParaRPr lang="es-CO" sz="2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Docencia - Servicio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effectLst/>
                        </a:rPr>
                        <a:t>61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5664217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 </a:t>
                      </a:r>
                      <a:endParaRPr lang="es-CO" sz="2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Incentivos en educación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 smtClean="0">
                          <a:effectLst/>
                        </a:rPr>
                        <a:t>26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3325189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effectLst/>
                        </a:rPr>
                        <a:t>Inmersión Universitaria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kern="1200" dirty="0">
                          <a:effectLst/>
                        </a:rPr>
                        <a:t>3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1439476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 </a:t>
                      </a:r>
                      <a:endParaRPr lang="es-CO" sz="2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Movilidad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 smtClean="0">
                          <a:effectLst/>
                        </a:rPr>
                        <a:t>11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578620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>
                          <a:effectLst/>
                        </a:rPr>
                        <a:t> </a:t>
                      </a:r>
                      <a:endParaRPr lang="es-CO" sz="2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Otras actividades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kern="1200" dirty="0" smtClean="0">
                          <a:effectLst/>
                        </a:rPr>
                        <a:t>28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449882"/>
                  </a:ext>
                </a:extLst>
              </a:tr>
              <a:tr h="40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 </a:t>
                      </a:r>
                      <a:endParaRPr lang="es-CO" sz="2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Prácticas</a:t>
                      </a:r>
                      <a:endParaRPr lang="es-CO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1025957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kern="1200" dirty="0">
                          <a:effectLst/>
                        </a:rPr>
                        <a:t>33</a:t>
                      </a:r>
                      <a:endParaRPr lang="es-CO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022511"/>
                  </a:ext>
                </a:extLst>
              </a:tr>
              <a:tr h="4070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effectLst/>
                        </a:rPr>
                        <a:t>Total </a:t>
                      </a:r>
                      <a:r>
                        <a:rPr lang="es-CO" sz="2400" dirty="0" smtClean="0">
                          <a:effectLst/>
                        </a:rPr>
                        <a:t>(30  junio 2024)</a:t>
                      </a:r>
                      <a:endParaRPr lang="es-CO" sz="2400" b="1" i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 smtClean="0">
                          <a:effectLst/>
                        </a:rPr>
                        <a:t>206</a:t>
                      </a:r>
                      <a:endParaRPr lang="es-CO" sz="2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64632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3D345DD-0DBC-B641-C5EF-B31D7DDFBFFC}"/>
              </a:ext>
            </a:extLst>
          </p:cNvPr>
          <p:cNvSpPr txBox="1"/>
          <p:nvPr/>
        </p:nvSpPr>
        <p:spPr>
          <a:xfrm>
            <a:off x="8966200" y="7315201"/>
            <a:ext cx="4381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Fuente: División de Extensión y Proyección Social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310" y="1803515"/>
            <a:ext cx="4457700" cy="25527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12513" y="4356215"/>
            <a:ext cx="3796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Firma Convenio Marco Asociación Colombiana de Minería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7481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F7AF91F-D852-19DE-B6DC-1A157A592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96875"/>
              </p:ext>
            </p:extLst>
          </p:nvPr>
        </p:nvGraphicFramePr>
        <p:xfrm>
          <a:off x="270337" y="1105785"/>
          <a:ext cx="5407448" cy="506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3D6AF125-4921-64BE-270C-1A3B4BBE7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828" y="619068"/>
            <a:ext cx="5905170" cy="607895"/>
          </a:xfrm>
        </p:spPr>
        <p:txBody>
          <a:bodyPr>
            <a:noAutofit/>
          </a:bodyPr>
          <a:lstStyle/>
          <a:p>
            <a:pPr lvl="0"/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 </a:t>
            </a:r>
            <a:r>
              <a:rPr lang="es-CO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 Nacionales vigentes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9498DD-DDF5-F498-F9B8-1063DF9D6D21}"/>
              </a:ext>
            </a:extLst>
          </p:cNvPr>
          <p:cNvSpPr txBox="1"/>
          <p:nvPr/>
        </p:nvSpPr>
        <p:spPr>
          <a:xfrm>
            <a:off x="8966200" y="7315201"/>
            <a:ext cx="4381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Fuente: División de Extensión y Proyección Social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050" y="1831917"/>
            <a:ext cx="4448175" cy="26289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503057" y="4460817"/>
            <a:ext cx="492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Firma </a:t>
            </a:r>
            <a:r>
              <a:rPr lang="es-ES" sz="1200" dirty="0"/>
              <a:t>Convenio </a:t>
            </a:r>
            <a:r>
              <a:rPr lang="es-ES" sz="1200" dirty="0" smtClean="0"/>
              <a:t>Marco Fundación Internacional de Educación “</a:t>
            </a:r>
            <a:r>
              <a:rPr lang="es-ES" sz="1200" dirty="0" err="1" smtClean="0"/>
              <a:t>Elyon</a:t>
            </a:r>
            <a:r>
              <a:rPr lang="es-ES" sz="1200" dirty="0" smtClean="0"/>
              <a:t> </a:t>
            </a:r>
            <a:r>
              <a:rPr lang="es-ES" sz="1200" dirty="0" err="1" smtClean="0"/>
              <a:t>Yireh</a:t>
            </a:r>
            <a:r>
              <a:rPr lang="es-ES" sz="1200" dirty="0" smtClean="0"/>
              <a:t>”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1971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202</Words>
  <Application>Microsoft Office PowerPoint</Application>
  <PresentationFormat>Panorámica</PresentationFormat>
  <Paragraphs>46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Tema de Office</vt:lpstr>
      <vt:lpstr>Convenios Nacionales  (15 julio 2024)</vt:lpstr>
      <vt:lpstr>Presentación de PowerPoint</vt:lpstr>
      <vt:lpstr>Presentación de PowerPoint</vt:lpstr>
      <vt:lpstr>206 Convenios Nacionales vigentes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Gina Catherine Botache Perez</cp:lastModifiedBy>
  <cp:revision>70</cp:revision>
  <dcterms:created xsi:type="dcterms:W3CDTF">2023-08-23T16:27:47Z</dcterms:created>
  <dcterms:modified xsi:type="dcterms:W3CDTF">2024-07-10T18:25:23Z</dcterms:modified>
</cp:coreProperties>
</file>